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122"/>
  </p:notesMasterIdLst>
  <p:handoutMasterIdLst>
    <p:handoutMasterId r:id="rId123"/>
  </p:handoutMasterIdLst>
  <p:sldIdLst>
    <p:sldId id="256" r:id="rId2"/>
    <p:sldId id="349" r:id="rId3"/>
    <p:sldId id="474" r:id="rId4"/>
    <p:sldId id="441" r:id="rId5"/>
    <p:sldId id="478" r:id="rId6"/>
    <p:sldId id="442" r:id="rId7"/>
    <p:sldId id="480" r:id="rId8"/>
    <p:sldId id="443" r:id="rId9"/>
    <p:sldId id="481" r:id="rId10"/>
    <p:sldId id="444" r:id="rId11"/>
    <p:sldId id="406" r:id="rId12"/>
    <p:sldId id="445" r:id="rId13"/>
    <p:sldId id="482" r:id="rId14"/>
    <p:sldId id="446" r:id="rId15"/>
    <p:sldId id="483" r:id="rId16"/>
    <p:sldId id="447" r:id="rId17"/>
    <p:sldId id="484" r:id="rId18"/>
    <p:sldId id="448" r:id="rId19"/>
    <p:sldId id="485" r:id="rId20"/>
    <p:sldId id="449" r:id="rId21"/>
    <p:sldId id="486" r:id="rId22"/>
    <p:sldId id="450" r:id="rId23"/>
    <p:sldId id="487" r:id="rId24"/>
    <p:sldId id="451" r:id="rId25"/>
    <p:sldId id="488" r:id="rId26"/>
    <p:sldId id="489" r:id="rId27"/>
    <p:sldId id="494" r:id="rId28"/>
    <p:sldId id="490" r:id="rId29"/>
    <p:sldId id="495" r:id="rId30"/>
    <p:sldId id="491" r:id="rId31"/>
    <p:sldId id="496" r:id="rId32"/>
    <p:sldId id="492" r:id="rId33"/>
    <p:sldId id="497" r:id="rId34"/>
    <p:sldId id="493" r:id="rId35"/>
    <p:sldId id="498" r:id="rId36"/>
    <p:sldId id="499" r:id="rId37"/>
    <p:sldId id="500" r:id="rId38"/>
    <p:sldId id="501" r:id="rId39"/>
    <p:sldId id="502" r:id="rId40"/>
    <p:sldId id="503" r:id="rId41"/>
    <p:sldId id="504" r:id="rId42"/>
    <p:sldId id="505" r:id="rId43"/>
    <p:sldId id="506" r:id="rId44"/>
    <p:sldId id="507" r:id="rId45"/>
    <p:sldId id="508" r:id="rId46"/>
    <p:sldId id="509" r:id="rId47"/>
    <p:sldId id="510" r:id="rId48"/>
    <p:sldId id="511" r:id="rId49"/>
    <p:sldId id="512" r:id="rId50"/>
    <p:sldId id="513" r:id="rId51"/>
    <p:sldId id="514" r:id="rId52"/>
    <p:sldId id="515" r:id="rId53"/>
    <p:sldId id="516" r:id="rId54"/>
    <p:sldId id="517" r:id="rId55"/>
    <p:sldId id="518" r:id="rId56"/>
    <p:sldId id="519" r:id="rId57"/>
    <p:sldId id="520" r:id="rId58"/>
    <p:sldId id="521" r:id="rId59"/>
    <p:sldId id="522" r:id="rId60"/>
    <p:sldId id="523" r:id="rId61"/>
    <p:sldId id="524" r:id="rId62"/>
    <p:sldId id="525" r:id="rId63"/>
    <p:sldId id="526" r:id="rId64"/>
    <p:sldId id="527" r:id="rId65"/>
    <p:sldId id="528" r:id="rId66"/>
    <p:sldId id="529" r:id="rId67"/>
    <p:sldId id="530" r:id="rId68"/>
    <p:sldId id="531" r:id="rId69"/>
    <p:sldId id="532" r:id="rId70"/>
    <p:sldId id="533" r:id="rId71"/>
    <p:sldId id="534" r:id="rId72"/>
    <p:sldId id="535" r:id="rId73"/>
    <p:sldId id="536" r:id="rId74"/>
    <p:sldId id="537" r:id="rId75"/>
    <p:sldId id="538" r:id="rId76"/>
    <p:sldId id="539" r:id="rId77"/>
    <p:sldId id="540" r:id="rId78"/>
    <p:sldId id="541" r:id="rId79"/>
    <p:sldId id="542" r:id="rId80"/>
    <p:sldId id="543" r:id="rId81"/>
    <p:sldId id="544" r:id="rId82"/>
    <p:sldId id="545" r:id="rId83"/>
    <p:sldId id="546" r:id="rId84"/>
    <p:sldId id="547" r:id="rId85"/>
    <p:sldId id="548" r:id="rId86"/>
    <p:sldId id="549" r:id="rId87"/>
    <p:sldId id="550" r:id="rId88"/>
    <p:sldId id="551" r:id="rId89"/>
    <p:sldId id="552" r:id="rId90"/>
    <p:sldId id="553" r:id="rId91"/>
    <p:sldId id="554" r:id="rId92"/>
    <p:sldId id="555" r:id="rId93"/>
    <p:sldId id="556" r:id="rId94"/>
    <p:sldId id="557" r:id="rId95"/>
    <p:sldId id="558" r:id="rId96"/>
    <p:sldId id="559" r:id="rId97"/>
    <p:sldId id="560" r:id="rId98"/>
    <p:sldId id="561" r:id="rId99"/>
    <p:sldId id="562" r:id="rId100"/>
    <p:sldId id="563" r:id="rId101"/>
    <p:sldId id="564" r:id="rId102"/>
    <p:sldId id="565" r:id="rId103"/>
    <p:sldId id="566" r:id="rId104"/>
    <p:sldId id="567" r:id="rId105"/>
    <p:sldId id="568" r:id="rId106"/>
    <p:sldId id="569" r:id="rId107"/>
    <p:sldId id="570" r:id="rId108"/>
    <p:sldId id="571" r:id="rId109"/>
    <p:sldId id="572" r:id="rId110"/>
    <p:sldId id="573" r:id="rId111"/>
    <p:sldId id="581" r:id="rId112"/>
    <p:sldId id="582" r:id="rId113"/>
    <p:sldId id="583" r:id="rId114"/>
    <p:sldId id="584" r:id="rId115"/>
    <p:sldId id="585" r:id="rId116"/>
    <p:sldId id="586" r:id="rId117"/>
    <p:sldId id="587" r:id="rId118"/>
    <p:sldId id="588" r:id="rId119"/>
    <p:sldId id="589" r:id="rId120"/>
    <p:sldId id="590" r:id="rId121"/>
  </p:sldIdLst>
  <p:sldSz cx="7559675" cy="5327650"/>
  <p:notesSz cx="6858000" cy="9144000"/>
  <p:embeddedFontLst>
    <p:embeddedFont>
      <p:font typeface="Calibri" panose="020F0502020204030204" pitchFamily="34" charset="0"/>
      <p:regular r:id="rId124"/>
      <p:bold r:id="rId125"/>
      <p:italic r:id="rId126"/>
      <p:boldItalic r:id="rId127"/>
    </p:embeddedFont>
    <p:embeddedFont>
      <p:font typeface="Calibri Light" panose="020F0302020204030204" pitchFamily="34" charset="0"/>
      <p:regular r:id="rId128"/>
      <p:italic r:id="rId129"/>
    </p:embeddedFont>
    <p:embeddedFont>
      <p:font typeface="Marvel" pitchFamily="2" charset="0"/>
      <p:regular r:id="rId130"/>
    </p:embeddedFont>
    <p:embeddedFont>
      <p:font typeface="Noto Sans Mono CJK TC Bold" panose="020B0500000000000000" pitchFamily="34" charset="-128"/>
      <p:bold r:id="rId131"/>
    </p:embeddedFont>
    <p:embeddedFont>
      <p:font typeface="Noto Sans Mono CJK TC Regular" panose="020B0500000000000000" pitchFamily="34" charset="-128"/>
      <p:regular r:id="rId132"/>
    </p:embeddedFont>
    <p:embeddedFont>
      <p:font typeface="Ubuntu" panose="020B0504030602030204" pitchFamily="34" charset="0"/>
      <p:regular r:id="rId133"/>
      <p:bold r:id="rId134"/>
      <p:italic r:id="rId135"/>
      <p:boldItalic r:id="rId136"/>
    </p:embeddedFont>
    <p:embeddedFont>
      <p:font typeface="Ubuntu Light" panose="020B0304030602030204" pitchFamily="34" charset="0"/>
      <p:regular r:id="rId137"/>
      <p:italic r:id="rId138"/>
    </p:embeddedFont>
    <p:embeddedFont>
      <p:font typeface="WLM Carton" pitchFamily="2" charset="0"/>
      <p:regular r:id="rId13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25A5E"/>
    <a:srgbClr val="DAD53E"/>
    <a:srgbClr val="F5D50A"/>
    <a:srgbClr val="FDF456"/>
    <a:srgbClr val="F68C8D"/>
    <a:srgbClr val="21BAB5"/>
    <a:srgbClr val="DE8445"/>
    <a:srgbClr val="F6EE19"/>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78"/>
    <p:restoredTop sz="95040"/>
  </p:normalViewPr>
  <p:slideViewPr>
    <p:cSldViewPr snapToGrid="0" snapToObjects="1">
      <p:cViewPr>
        <p:scale>
          <a:sx n="133" d="100"/>
          <a:sy n="133" d="100"/>
        </p:scale>
        <p:origin x="1000" y="2536"/>
      </p:cViewPr>
      <p:guideLst/>
    </p:cSldViewPr>
  </p:slid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168" d="100"/>
          <a:sy n="168" d="100"/>
        </p:scale>
        <p:origin x="5432" y="216"/>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font" Target="fonts/font15.fntdata"/><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handoutMaster" Target="handoutMasters/handoutMaster1.xml"/><Relationship Id="rId128" Type="http://schemas.openxmlformats.org/officeDocument/2006/relationships/font" Target="fonts/font5.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font" Target="fonts/font11.fntdata"/><Relationship Id="rId139" Type="http://schemas.openxmlformats.org/officeDocument/2006/relationships/font" Target="fonts/font16.fntdata"/><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font" Target="fonts/font1.fntdata"/><Relationship Id="rId129" Type="http://schemas.openxmlformats.org/officeDocument/2006/relationships/font" Target="fonts/font6.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font" Target="fonts/font7.fntdata"/><Relationship Id="rId135" Type="http://schemas.openxmlformats.org/officeDocument/2006/relationships/font" Target="fonts/font12.fntdata"/><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font" Target="fonts/font2.fntdata"/><Relationship Id="rId141"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font" Target="fonts/font8.fntdata"/><Relationship Id="rId136" Type="http://schemas.openxmlformats.org/officeDocument/2006/relationships/font" Target="fonts/font13.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font" Target="fonts/font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theme" Target="theme/theme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font" Target="fonts/font9.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font" Target="fonts/font4.fntdata"/><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notesMaster" Target="notesMasters/notesMaster1.xml"/><Relationship Id="rId14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font" Target="fonts/font10.fntdata"/><Relationship Id="rId16" Type="http://schemas.openxmlformats.org/officeDocument/2006/relationships/slide" Target="slides/slide1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E410B-33F7-E748-B7E2-A485D206CA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7F08879-9CA2-9F4B-9444-7B0A26D732C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57344EB-CB31-CA41-9D21-832AA6F7C650}" type="datetimeFigureOut">
              <a:rPr lang="en-US" smtClean="0"/>
              <a:t>3/6/22</a:t>
            </a:fld>
            <a:endParaRPr lang="en-US"/>
          </a:p>
        </p:txBody>
      </p:sp>
      <p:sp>
        <p:nvSpPr>
          <p:cNvPr id="4" name="Footer Placeholder 3">
            <a:extLst>
              <a:ext uri="{FF2B5EF4-FFF2-40B4-BE49-F238E27FC236}">
                <a16:creationId xmlns:a16="http://schemas.microsoft.com/office/drawing/2014/main" id="{07A08150-4DAA-EC4C-BEC1-5293939BFC6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B1F9FC6-A6BD-B449-97F7-80B1991AA93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D1A66F-8AAB-CA43-A2A8-4A380AD42FB5}" type="slidenum">
              <a:rPr lang="en-US" smtClean="0"/>
              <a:t>‹#›</a:t>
            </a:fld>
            <a:endParaRPr lang="en-US"/>
          </a:p>
        </p:txBody>
      </p:sp>
    </p:spTree>
    <p:extLst>
      <p:ext uri="{BB962C8B-B14F-4D97-AF65-F5344CB8AC3E}">
        <p14:creationId xmlns:p14="http://schemas.microsoft.com/office/powerpoint/2010/main" val="2271963701"/>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3/6/22</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1933494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0114D0-54EC-2541-891C-414F49E4331F}" type="slidenum">
              <a:rPr lang="en-NL" smtClean="0"/>
              <a:t>5</a:t>
            </a:fld>
            <a:endParaRPr lang="en-NL"/>
          </a:p>
        </p:txBody>
      </p:sp>
    </p:spTree>
    <p:extLst>
      <p:ext uri="{BB962C8B-B14F-4D97-AF65-F5344CB8AC3E}">
        <p14:creationId xmlns:p14="http://schemas.microsoft.com/office/powerpoint/2010/main" val="3133752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0114D0-54EC-2541-891C-414F49E4331F}" type="slidenum">
              <a:rPr lang="en-NL" smtClean="0"/>
              <a:t>7</a:t>
            </a:fld>
            <a:endParaRPr lang="en-NL"/>
          </a:p>
        </p:txBody>
      </p:sp>
    </p:spTree>
    <p:extLst>
      <p:ext uri="{BB962C8B-B14F-4D97-AF65-F5344CB8AC3E}">
        <p14:creationId xmlns:p14="http://schemas.microsoft.com/office/powerpoint/2010/main" val="6506628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3/6/22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0" name="Rounded Rectangle 29">
            <a:extLst>
              <a:ext uri="{FF2B5EF4-FFF2-40B4-BE49-F238E27FC236}">
                <a16:creationId xmlns:a16="http://schemas.microsoft.com/office/drawing/2014/main" id="{982FE4D0-B4B9-CA49-AE61-ACEFB14A07F5}"/>
              </a:ext>
            </a:extLst>
          </p:cNvPr>
          <p:cNvSpPr/>
          <p:nvPr userDrawn="1"/>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dirty="0"/>
          </a:p>
        </p:txBody>
      </p:sp>
      <p:sp>
        <p:nvSpPr>
          <p:cNvPr id="31" name="Rectangle 30">
            <a:extLst>
              <a:ext uri="{FF2B5EF4-FFF2-40B4-BE49-F238E27FC236}">
                <a16:creationId xmlns:a16="http://schemas.microsoft.com/office/drawing/2014/main" id="{3F0FEDFE-642F-7A44-9B6B-29AAE28B3BF4}"/>
              </a:ext>
            </a:extLst>
          </p:cNvPr>
          <p:cNvSpPr/>
          <p:nvPr userDrawn="1"/>
        </p:nvSpPr>
        <p:spPr>
          <a:xfrm>
            <a:off x="654576"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51" name="Title 1">
            <a:extLst>
              <a:ext uri="{FF2B5EF4-FFF2-40B4-BE49-F238E27FC236}">
                <a16:creationId xmlns:a16="http://schemas.microsoft.com/office/drawing/2014/main" id="{1FE23C19-4AEF-614B-96AD-2DBF333D0FB0}"/>
              </a:ext>
            </a:extLst>
          </p:cNvPr>
          <p:cNvSpPr>
            <a:spLocks noGrp="1"/>
          </p:cNvSpPr>
          <p:nvPr>
            <p:ph type="title" hasCustomPrompt="1"/>
          </p:nvPr>
        </p:nvSpPr>
        <p:spPr>
          <a:xfrm>
            <a:off x="1053974" y="916216"/>
            <a:ext cx="5489349" cy="1496699"/>
          </a:xfrm>
          <a:noFill/>
        </p:spPr>
        <p:txBody>
          <a:bodyPr anchor="b">
            <a:noAutofit/>
          </a:bodyPr>
          <a:lstStyle>
            <a:lvl1pPr algn="ctr">
              <a:defRPr sz="9000" b="1" i="0">
                <a:latin typeface="Noto Sans Mono CJK TC Bold" panose="020B0500000000000000" pitchFamily="34" charset="-128"/>
                <a:ea typeface="Noto Sans Mono CJK TC Bold" panose="020B0500000000000000" pitchFamily="34" charset="-128"/>
              </a:defRPr>
            </a:lvl1pPr>
          </a:lstStyle>
          <a:p>
            <a:r>
              <a:rPr lang="en-GB" dirty="0" err="1"/>
              <a:t>KVA中文</a:t>
            </a:r>
            <a:endParaRPr lang="en-US" dirty="0"/>
          </a:p>
        </p:txBody>
      </p:sp>
      <p:sp>
        <p:nvSpPr>
          <p:cNvPr id="62" name="Text Placeholder 60">
            <a:extLst>
              <a:ext uri="{FF2B5EF4-FFF2-40B4-BE49-F238E27FC236}">
                <a16:creationId xmlns:a16="http://schemas.microsoft.com/office/drawing/2014/main" id="{BF0F1982-82AD-A04D-AF62-3FACE811B6DE}"/>
              </a:ext>
            </a:extLst>
          </p:cNvPr>
          <p:cNvSpPr>
            <a:spLocks noGrp="1"/>
          </p:cNvSpPr>
          <p:nvPr>
            <p:ph type="body" sz="quarter" idx="11" hasCustomPrompt="1"/>
          </p:nvPr>
        </p:nvSpPr>
        <p:spPr>
          <a:xfrm>
            <a:off x="1054150" y="3084179"/>
            <a:ext cx="5489349" cy="837778"/>
          </a:xfrm>
          <a:noFill/>
        </p:spPr>
        <p:txBody>
          <a:bodyPr>
            <a:noAutofit/>
          </a:bodyPr>
          <a:lstStyle>
            <a:lvl1pPr marL="0" indent="0" algn="ctr">
              <a:buNone/>
              <a:defRPr sz="6600" b="0">
                <a:latin typeface="Marvel" pitchFamily="2" charset="0"/>
              </a:defRPr>
            </a:lvl1pPr>
          </a:lstStyle>
          <a:p>
            <a:pPr lvl="0"/>
            <a:r>
              <a:rPr lang="en-US" dirty="0"/>
              <a:t>KVA-ENG</a:t>
            </a:r>
          </a:p>
        </p:txBody>
      </p:sp>
      <p:sp>
        <p:nvSpPr>
          <p:cNvPr id="65" name="Text Placeholder 63">
            <a:extLst>
              <a:ext uri="{FF2B5EF4-FFF2-40B4-BE49-F238E27FC236}">
                <a16:creationId xmlns:a16="http://schemas.microsoft.com/office/drawing/2014/main" id="{1403D36F-7E17-1C46-96A9-01478DD3343F}"/>
              </a:ext>
            </a:extLst>
          </p:cNvPr>
          <p:cNvSpPr>
            <a:spLocks noGrp="1"/>
          </p:cNvSpPr>
          <p:nvPr>
            <p:ph type="body" sz="quarter" idx="12" hasCustomPrompt="1"/>
          </p:nvPr>
        </p:nvSpPr>
        <p:spPr>
          <a:xfrm>
            <a:off x="1053924" y="2489871"/>
            <a:ext cx="5489575" cy="412521"/>
          </a:xfrm>
        </p:spPr>
        <p:txBody>
          <a:bodyPr>
            <a:normAutofit/>
          </a:bodyPr>
          <a:lstStyle>
            <a:lvl1pPr marL="0" indent="0" algn="ctr">
              <a:buNone/>
              <a:defRPr sz="1400" b="0" i="0">
                <a:solidFill>
                  <a:schemeClr val="bg1">
                    <a:lumMod val="50000"/>
                  </a:schemeClr>
                </a:solidFill>
                <a:latin typeface="Noto Sans Mono CJK TC Regular" panose="020B0500000000000000" pitchFamily="34" charset="-128"/>
                <a:ea typeface="Noto Sans Mono CJK TC Regular" panose="020B0500000000000000" pitchFamily="34" charset="-128"/>
              </a:defRPr>
            </a:lvl1pPr>
          </a:lstStyle>
          <a:p>
            <a:pPr lvl="0"/>
            <a:r>
              <a:rPr lang="en-US" dirty="0"/>
              <a:t>KVA </a:t>
            </a:r>
            <a:r>
              <a:rPr lang="en-US" dirty="0" err="1"/>
              <a:t>中文解釋</a:t>
            </a:r>
            <a:endParaRPr lang="en-US" dirty="0"/>
          </a:p>
        </p:txBody>
      </p:sp>
      <p:sp>
        <p:nvSpPr>
          <p:cNvPr id="67" name="Text Placeholder 66">
            <a:extLst>
              <a:ext uri="{FF2B5EF4-FFF2-40B4-BE49-F238E27FC236}">
                <a16:creationId xmlns:a16="http://schemas.microsoft.com/office/drawing/2014/main" id="{597D3098-0B1C-2D4B-8B8F-C926AB165F6A}"/>
              </a:ext>
            </a:extLst>
          </p:cNvPr>
          <p:cNvSpPr>
            <a:spLocks noGrp="1"/>
          </p:cNvSpPr>
          <p:nvPr>
            <p:ph type="body" sz="quarter" idx="13" hasCustomPrompt="1"/>
          </p:nvPr>
        </p:nvSpPr>
        <p:spPr>
          <a:xfrm>
            <a:off x="1054100" y="3998913"/>
            <a:ext cx="5489575" cy="412521"/>
          </a:xfrm>
        </p:spPr>
        <p:txBody>
          <a:bodyPr>
            <a:normAutofit/>
          </a:bodyPr>
          <a:lstStyle>
            <a:lvl1pPr marL="0" indent="0" algn="ctr">
              <a:buNone/>
              <a:defRPr sz="1400">
                <a:solidFill>
                  <a:schemeClr val="bg1">
                    <a:lumMod val="50000"/>
                  </a:schemeClr>
                </a:solidFill>
                <a:latin typeface="Ubuntu" panose="020B0504030602030204" pitchFamily="34" charset="0"/>
              </a:defRPr>
            </a:lvl1pPr>
          </a:lstStyle>
          <a:p>
            <a:pPr lvl="0"/>
            <a:r>
              <a:rPr lang="en-US" dirty="0"/>
              <a:t>KVA English Description</a:t>
            </a:r>
          </a:p>
        </p:txBody>
      </p:sp>
      <p:sp>
        <p:nvSpPr>
          <p:cNvPr id="22" name="Oval 21">
            <a:extLst>
              <a:ext uri="{FF2B5EF4-FFF2-40B4-BE49-F238E27FC236}">
                <a16:creationId xmlns:a16="http://schemas.microsoft.com/office/drawing/2014/main" id="{11FBF491-DBA5-6C4A-82C6-9D5ADCEAE100}"/>
              </a:ext>
            </a:extLst>
          </p:cNvPr>
          <p:cNvSpPr/>
          <p:nvPr userDrawn="1"/>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6B1AC336-8135-6842-81DB-60B50C6E45AD}"/>
              </a:ext>
            </a:extLst>
          </p:cNvPr>
          <p:cNvSpPr/>
          <p:nvPr userDrawn="1"/>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87D7023-8A44-3049-9C95-601582371711}"/>
              </a:ext>
            </a:extLst>
          </p:cNvPr>
          <p:cNvSpPr/>
          <p:nvPr userDrawn="1"/>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B50EF602-4650-3842-9199-F500BAA290F2}"/>
              </a:ext>
            </a:extLst>
          </p:cNvPr>
          <p:cNvSpPr/>
          <p:nvPr userDrawn="1"/>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61127F22-F1CB-2646-A54C-41D96A77B162}"/>
              </a:ext>
            </a:extLst>
          </p:cNvPr>
          <p:cNvSpPr/>
          <p:nvPr userDrawn="1"/>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210632EE-14FB-D941-A723-938F76788F44}"/>
              </a:ext>
            </a:extLst>
          </p:cNvPr>
          <p:cNvSpPr/>
          <p:nvPr userDrawn="1"/>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658856B2-2FBC-8841-ABCE-E998C32C8C76}"/>
              </a:ext>
            </a:extLst>
          </p:cNvPr>
          <p:cNvSpPr/>
          <p:nvPr userDrawn="1"/>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D378FC1B-5DE5-D244-A2CB-E176C97B26DD}"/>
              </a:ext>
            </a:extLst>
          </p:cNvPr>
          <p:cNvSpPr/>
          <p:nvPr userDrawn="1"/>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Oval 31">
            <a:extLst>
              <a:ext uri="{FF2B5EF4-FFF2-40B4-BE49-F238E27FC236}">
                <a16:creationId xmlns:a16="http://schemas.microsoft.com/office/drawing/2014/main" id="{12BB8564-56F2-0B4B-BB8F-CC874AB843BD}"/>
              </a:ext>
            </a:extLst>
          </p:cNvPr>
          <p:cNvSpPr/>
          <p:nvPr userDrawn="1"/>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Oval 32">
            <a:extLst>
              <a:ext uri="{FF2B5EF4-FFF2-40B4-BE49-F238E27FC236}">
                <a16:creationId xmlns:a16="http://schemas.microsoft.com/office/drawing/2014/main" id="{2EA6B210-176A-3341-9383-F44F3D3CF99F}"/>
              </a:ext>
            </a:extLst>
          </p:cNvPr>
          <p:cNvSpPr/>
          <p:nvPr userDrawn="1"/>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8" name="Oval 47">
            <a:extLst>
              <a:ext uri="{FF2B5EF4-FFF2-40B4-BE49-F238E27FC236}">
                <a16:creationId xmlns:a16="http://schemas.microsoft.com/office/drawing/2014/main" id="{FDB65EC0-0EB2-3A45-AFF1-B81895FD7E30}"/>
              </a:ext>
            </a:extLst>
          </p:cNvPr>
          <p:cNvSpPr/>
          <p:nvPr userDrawn="1"/>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9" name="Oval 48">
            <a:extLst>
              <a:ext uri="{FF2B5EF4-FFF2-40B4-BE49-F238E27FC236}">
                <a16:creationId xmlns:a16="http://schemas.microsoft.com/office/drawing/2014/main" id="{85602B20-46B9-464A-A330-7EB7BC4D6CFA}"/>
              </a:ext>
            </a:extLst>
          </p:cNvPr>
          <p:cNvSpPr/>
          <p:nvPr userDrawn="1"/>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50" name="Oval 49">
            <a:extLst>
              <a:ext uri="{FF2B5EF4-FFF2-40B4-BE49-F238E27FC236}">
                <a16:creationId xmlns:a16="http://schemas.microsoft.com/office/drawing/2014/main" id="{28FF624B-3D2D-1540-9908-2A02C1DFDBBB}"/>
              </a:ext>
            </a:extLst>
          </p:cNvPr>
          <p:cNvSpPr/>
          <p:nvPr userDrawn="1"/>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52" name="Oval 51">
            <a:extLst>
              <a:ext uri="{FF2B5EF4-FFF2-40B4-BE49-F238E27FC236}">
                <a16:creationId xmlns:a16="http://schemas.microsoft.com/office/drawing/2014/main" id="{66A02B48-2AC4-4045-B199-7EBFF86CC236}"/>
              </a:ext>
            </a:extLst>
          </p:cNvPr>
          <p:cNvSpPr/>
          <p:nvPr userDrawn="1"/>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1968658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3/6/22</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3/6/22</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3/6/22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3/6/22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3/6/22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dirty="0"/>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3/6/22</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3/6/22</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3/6/22</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3/6/22</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3/6/22</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68CDFC0-27C0-9C4E-B8F0-0814E11F6823}"/>
              </a:ext>
            </a:extLst>
          </p:cNvPr>
          <p:cNvSpPr/>
          <p:nvPr userDrawn="1"/>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6" name="Picture 5" descr="A picture containing food, drawing&#10;&#10;Description automatically generated">
            <a:extLst>
              <a:ext uri="{FF2B5EF4-FFF2-40B4-BE49-F238E27FC236}">
                <a16:creationId xmlns:a16="http://schemas.microsoft.com/office/drawing/2014/main" id="{FA2B17D7-9F5B-0341-8756-0A4A9A85C960}"/>
              </a:ext>
            </a:extLst>
          </p:cNvPr>
          <p:cNvPicPr>
            <a:picLocks noChangeAspect="1"/>
          </p:cNvPicPr>
          <p:nvPr userDrawn="1"/>
        </p:nvPicPr>
        <p:blipFill rotWithShape="1">
          <a:blip r:embed="rId3"/>
          <a:srcRect l="8980" t="26015" r="19655" b="27890"/>
          <a:stretch/>
        </p:blipFill>
        <p:spPr>
          <a:xfrm>
            <a:off x="2708564" y="1736780"/>
            <a:ext cx="1957704" cy="1264496"/>
          </a:xfrm>
          <a:prstGeom prst="rect">
            <a:avLst/>
          </a:prstGeom>
        </p:spPr>
      </p:pic>
      <p:pic>
        <p:nvPicPr>
          <p:cNvPr id="8" name="Picture 7">
            <a:extLst>
              <a:ext uri="{FF2B5EF4-FFF2-40B4-BE49-F238E27FC236}">
                <a16:creationId xmlns:a16="http://schemas.microsoft.com/office/drawing/2014/main" id="{06279914-9B4E-5F4E-81A9-64E58F765752}"/>
              </a:ext>
            </a:extLst>
          </p:cNvPr>
          <p:cNvPicPr>
            <a:picLocks noChangeAspect="1"/>
          </p:cNvPicPr>
          <p:nvPr/>
        </p:nvPicPr>
        <p:blipFill>
          <a:blip r:embed="rId4"/>
          <a:stretch>
            <a:fillRect/>
          </a:stretch>
        </p:blipFill>
        <p:spPr>
          <a:xfrm>
            <a:off x="2636650" y="3590870"/>
            <a:ext cx="2224861" cy="386424"/>
          </a:xfrm>
          <a:prstGeom prst="rect">
            <a:avLst/>
          </a:prstGeom>
        </p:spPr>
      </p:pic>
    </p:spTree>
    <p:extLst>
      <p:ext uri="{BB962C8B-B14F-4D97-AF65-F5344CB8AC3E}">
        <p14:creationId xmlns:p14="http://schemas.microsoft.com/office/powerpoint/2010/main" val="4006348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0" name="Rounded Rectangle 29">
            <a:extLst>
              <a:ext uri="{FF2B5EF4-FFF2-40B4-BE49-F238E27FC236}">
                <a16:creationId xmlns:a16="http://schemas.microsoft.com/office/drawing/2014/main" id="{982FE4D0-B4B9-CA49-AE61-ACEFB14A07F5}"/>
              </a:ext>
            </a:extLst>
          </p:cNvPr>
          <p:cNvSpPr/>
          <p:nvPr userDrawn="1"/>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dirty="0"/>
          </a:p>
        </p:txBody>
      </p:sp>
      <p:sp>
        <p:nvSpPr>
          <p:cNvPr id="31" name="Rectangle 30">
            <a:extLst>
              <a:ext uri="{FF2B5EF4-FFF2-40B4-BE49-F238E27FC236}">
                <a16:creationId xmlns:a16="http://schemas.microsoft.com/office/drawing/2014/main" id="{3F0FEDFE-642F-7A44-9B6B-29AAE28B3BF4}"/>
              </a:ext>
            </a:extLst>
          </p:cNvPr>
          <p:cNvSpPr/>
          <p:nvPr userDrawn="1"/>
        </p:nvSpPr>
        <p:spPr>
          <a:xfrm>
            <a:off x="654576"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34" name="Rounded Rectangle 33">
            <a:extLst>
              <a:ext uri="{FF2B5EF4-FFF2-40B4-BE49-F238E27FC236}">
                <a16:creationId xmlns:a16="http://schemas.microsoft.com/office/drawing/2014/main" id="{F6CC2CB8-6AFC-BA4B-AC53-DAC191A06629}"/>
              </a:ext>
            </a:extLst>
          </p:cNvPr>
          <p:cNvSpPr/>
          <p:nvPr userDrawn="1"/>
        </p:nvSpPr>
        <p:spPr>
          <a:xfrm>
            <a:off x="-205353" y="76975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Rounded Rectangle 34">
            <a:extLst>
              <a:ext uri="{FF2B5EF4-FFF2-40B4-BE49-F238E27FC236}">
                <a16:creationId xmlns:a16="http://schemas.microsoft.com/office/drawing/2014/main" id="{02F7F618-C241-434B-9F48-9EDB5C1B19B1}"/>
              </a:ext>
            </a:extLst>
          </p:cNvPr>
          <p:cNvSpPr/>
          <p:nvPr userDrawn="1"/>
        </p:nvSpPr>
        <p:spPr>
          <a:xfrm>
            <a:off x="-186093" y="132509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Rounded Rectangle 35">
            <a:extLst>
              <a:ext uri="{FF2B5EF4-FFF2-40B4-BE49-F238E27FC236}">
                <a16:creationId xmlns:a16="http://schemas.microsoft.com/office/drawing/2014/main" id="{E57529B1-2EB2-2148-BE26-B645B0FB11A5}"/>
              </a:ext>
            </a:extLst>
          </p:cNvPr>
          <p:cNvSpPr/>
          <p:nvPr userDrawn="1"/>
        </p:nvSpPr>
        <p:spPr>
          <a:xfrm>
            <a:off x="-205353" y="1880462"/>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Rounded Rectangle 36">
            <a:extLst>
              <a:ext uri="{FF2B5EF4-FFF2-40B4-BE49-F238E27FC236}">
                <a16:creationId xmlns:a16="http://schemas.microsoft.com/office/drawing/2014/main" id="{C3236A4A-F766-7D46-8312-BF0697F592DB}"/>
              </a:ext>
            </a:extLst>
          </p:cNvPr>
          <p:cNvSpPr/>
          <p:nvPr userDrawn="1"/>
        </p:nvSpPr>
        <p:spPr>
          <a:xfrm>
            <a:off x="-228076" y="2435818"/>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8" name="Rounded Rectangle 37">
            <a:extLst>
              <a:ext uri="{FF2B5EF4-FFF2-40B4-BE49-F238E27FC236}">
                <a16:creationId xmlns:a16="http://schemas.microsoft.com/office/drawing/2014/main" id="{593A7C78-AA82-1D4B-A939-BCAF28D8E207}"/>
              </a:ext>
            </a:extLst>
          </p:cNvPr>
          <p:cNvSpPr/>
          <p:nvPr userDrawn="1"/>
        </p:nvSpPr>
        <p:spPr>
          <a:xfrm>
            <a:off x="-199978" y="2991174"/>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9" name="Rounded Rectangle 38">
            <a:extLst>
              <a:ext uri="{FF2B5EF4-FFF2-40B4-BE49-F238E27FC236}">
                <a16:creationId xmlns:a16="http://schemas.microsoft.com/office/drawing/2014/main" id="{E535BA9C-6EA6-3045-A07A-685706D453FE}"/>
              </a:ext>
            </a:extLst>
          </p:cNvPr>
          <p:cNvSpPr/>
          <p:nvPr userDrawn="1"/>
        </p:nvSpPr>
        <p:spPr>
          <a:xfrm>
            <a:off x="-205353" y="354653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0" name="Rounded Rectangle 39">
            <a:extLst>
              <a:ext uri="{FF2B5EF4-FFF2-40B4-BE49-F238E27FC236}">
                <a16:creationId xmlns:a16="http://schemas.microsoft.com/office/drawing/2014/main" id="{2D6644E9-E537-6A49-9A7B-1B7D730F5D35}"/>
              </a:ext>
            </a:extLst>
          </p:cNvPr>
          <p:cNvSpPr/>
          <p:nvPr userDrawn="1"/>
        </p:nvSpPr>
        <p:spPr>
          <a:xfrm>
            <a:off x="-199426" y="410188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1" name="Rounded Rectangle 40">
            <a:extLst>
              <a:ext uri="{FF2B5EF4-FFF2-40B4-BE49-F238E27FC236}">
                <a16:creationId xmlns:a16="http://schemas.microsoft.com/office/drawing/2014/main" id="{8C37D127-4219-004B-8D12-DFDBA52A6C04}"/>
              </a:ext>
            </a:extLst>
          </p:cNvPr>
          <p:cNvSpPr/>
          <p:nvPr userDrawn="1"/>
        </p:nvSpPr>
        <p:spPr>
          <a:xfrm>
            <a:off x="7348208" y="76974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2" name="Rounded Rectangle 41">
            <a:extLst>
              <a:ext uri="{FF2B5EF4-FFF2-40B4-BE49-F238E27FC236}">
                <a16:creationId xmlns:a16="http://schemas.microsoft.com/office/drawing/2014/main" id="{72F9575D-2E91-CA4D-9F3A-4F0D90289AF7}"/>
              </a:ext>
            </a:extLst>
          </p:cNvPr>
          <p:cNvSpPr/>
          <p:nvPr userDrawn="1"/>
        </p:nvSpPr>
        <p:spPr>
          <a:xfrm>
            <a:off x="7348208" y="132510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3" name="Rounded Rectangle 42">
            <a:extLst>
              <a:ext uri="{FF2B5EF4-FFF2-40B4-BE49-F238E27FC236}">
                <a16:creationId xmlns:a16="http://schemas.microsoft.com/office/drawing/2014/main" id="{B5155D44-DE1E-5E45-BE63-F1FD0ED56330}"/>
              </a:ext>
            </a:extLst>
          </p:cNvPr>
          <p:cNvSpPr/>
          <p:nvPr userDrawn="1"/>
        </p:nvSpPr>
        <p:spPr>
          <a:xfrm>
            <a:off x="7348396" y="188046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4" name="Rounded Rectangle 43">
            <a:extLst>
              <a:ext uri="{FF2B5EF4-FFF2-40B4-BE49-F238E27FC236}">
                <a16:creationId xmlns:a16="http://schemas.microsoft.com/office/drawing/2014/main" id="{C4AF7D03-B8C9-2944-9B7D-D982BF87FD9D}"/>
              </a:ext>
            </a:extLst>
          </p:cNvPr>
          <p:cNvSpPr/>
          <p:nvPr userDrawn="1"/>
        </p:nvSpPr>
        <p:spPr>
          <a:xfrm>
            <a:off x="7348208" y="2435817"/>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5" name="Rounded Rectangle 44">
            <a:extLst>
              <a:ext uri="{FF2B5EF4-FFF2-40B4-BE49-F238E27FC236}">
                <a16:creationId xmlns:a16="http://schemas.microsoft.com/office/drawing/2014/main" id="{C7DFA6E1-6700-684F-B4AF-B7E307764E1E}"/>
              </a:ext>
            </a:extLst>
          </p:cNvPr>
          <p:cNvSpPr/>
          <p:nvPr userDrawn="1"/>
        </p:nvSpPr>
        <p:spPr>
          <a:xfrm>
            <a:off x="7348208" y="2991173"/>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6" name="Rounded Rectangle 45">
            <a:extLst>
              <a:ext uri="{FF2B5EF4-FFF2-40B4-BE49-F238E27FC236}">
                <a16:creationId xmlns:a16="http://schemas.microsoft.com/office/drawing/2014/main" id="{6A4ACEA1-D875-DF41-BECB-8B63BD1F140E}"/>
              </a:ext>
            </a:extLst>
          </p:cNvPr>
          <p:cNvSpPr/>
          <p:nvPr userDrawn="1"/>
        </p:nvSpPr>
        <p:spPr>
          <a:xfrm>
            <a:off x="7348208" y="354652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7" name="Rounded Rectangle 46">
            <a:extLst>
              <a:ext uri="{FF2B5EF4-FFF2-40B4-BE49-F238E27FC236}">
                <a16:creationId xmlns:a16="http://schemas.microsoft.com/office/drawing/2014/main" id="{613EAE3C-7F14-0D49-8FEC-A835459C5F10}"/>
              </a:ext>
            </a:extLst>
          </p:cNvPr>
          <p:cNvSpPr/>
          <p:nvPr userDrawn="1"/>
        </p:nvSpPr>
        <p:spPr>
          <a:xfrm>
            <a:off x="7348207" y="410187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51" name="Title 1">
            <a:extLst>
              <a:ext uri="{FF2B5EF4-FFF2-40B4-BE49-F238E27FC236}">
                <a16:creationId xmlns:a16="http://schemas.microsoft.com/office/drawing/2014/main" id="{1FE23C19-4AEF-614B-96AD-2DBF333D0FB0}"/>
              </a:ext>
            </a:extLst>
          </p:cNvPr>
          <p:cNvSpPr>
            <a:spLocks noGrp="1"/>
          </p:cNvSpPr>
          <p:nvPr>
            <p:ph type="title" hasCustomPrompt="1"/>
          </p:nvPr>
        </p:nvSpPr>
        <p:spPr>
          <a:xfrm>
            <a:off x="1053974" y="916216"/>
            <a:ext cx="5489349" cy="1496699"/>
          </a:xfrm>
          <a:noFill/>
        </p:spPr>
        <p:txBody>
          <a:bodyPr anchor="b">
            <a:noAutofit/>
          </a:bodyPr>
          <a:lstStyle>
            <a:lvl1pPr algn="ctr">
              <a:defRPr sz="6000" b="1" i="0">
                <a:latin typeface="Noto Sans Mono CJK TC Bold" panose="020B0500000000000000" pitchFamily="34" charset="-128"/>
                <a:ea typeface="Noto Sans Mono CJK TC Bold" panose="020B0500000000000000" pitchFamily="34" charset="-128"/>
              </a:defRPr>
            </a:lvl1pPr>
          </a:lstStyle>
          <a:p>
            <a:r>
              <a:rPr lang="zh-TW" altLang="en-US" dirty="0"/>
              <a:t>當責</a:t>
            </a:r>
            <a:r>
              <a:rPr lang="en-US" altLang="zh-TW" dirty="0"/>
              <a:t>(</a:t>
            </a:r>
            <a:r>
              <a:rPr lang="zh-TW" altLang="en-US" dirty="0"/>
              <a:t>简</a:t>
            </a:r>
            <a:r>
              <a:rPr lang="en-US" altLang="zh-TW" dirty="0"/>
              <a:t>: </a:t>
            </a:r>
            <a:r>
              <a:rPr lang="zh-TW" altLang="en-US" dirty="0"/>
              <a:t>责任</a:t>
            </a:r>
            <a:r>
              <a:rPr lang="en-US" altLang="zh-TW" dirty="0"/>
              <a:t>)</a:t>
            </a:r>
            <a:endParaRPr lang="en-US" dirty="0"/>
          </a:p>
        </p:txBody>
      </p:sp>
      <p:sp>
        <p:nvSpPr>
          <p:cNvPr id="62" name="Text Placeholder 60">
            <a:extLst>
              <a:ext uri="{FF2B5EF4-FFF2-40B4-BE49-F238E27FC236}">
                <a16:creationId xmlns:a16="http://schemas.microsoft.com/office/drawing/2014/main" id="{BF0F1982-82AD-A04D-AF62-3FACE811B6DE}"/>
              </a:ext>
            </a:extLst>
          </p:cNvPr>
          <p:cNvSpPr>
            <a:spLocks noGrp="1"/>
          </p:cNvSpPr>
          <p:nvPr>
            <p:ph type="body" sz="quarter" idx="11" hasCustomPrompt="1"/>
          </p:nvPr>
        </p:nvSpPr>
        <p:spPr>
          <a:xfrm>
            <a:off x="1054150" y="3084179"/>
            <a:ext cx="5489349" cy="837778"/>
          </a:xfrm>
          <a:noFill/>
        </p:spPr>
        <p:txBody>
          <a:bodyPr>
            <a:noAutofit/>
          </a:bodyPr>
          <a:lstStyle>
            <a:lvl1pPr marL="0" indent="0" algn="ctr">
              <a:buNone/>
              <a:defRPr sz="6600" b="0">
                <a:latin typeface="Marvel" pitchFamily="2" charset="0"/>
              </a:defRPr>
            </a:lvl1pPr>
          </a:lstStyle>
          <a:p>
            <a:pPr lvl="0"/>
            <a:r>
              <a:rPr lang="en-US" dirty="0"/>
              <a:t>ACCOUNTABILITIES</a:t>
            </a:r>
          </a:p>
        </p:txBody>
      </p:sp>
    </p:spTree>
    <p:extLst>
      <p:ext uri="{BB962C8B-B14F-4D97-AF65-F5344CB8AC3E}">
        <p14:creationId xmlns:p14="http://schemas.microsoft.com/office/powerpoint/2010/main" val="22693016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3/6/22</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2" r:id="rId8"/>
    <p:sldLayoutId id="2147483673" r:id="rId9"/>
    <p:sldLayoutId id="2147483674" r:id="rId10"/>
    <p:sldLayoutId id="2147483668" r:id="rId11"/>
    <p:sldLayoutId id="2147483669" r:id="rId12"/>
    <p:sldLayoutId id="2147483670" r:id="rId13"/>
    <p:sldLayoutId id="2147483671" r:id="rId14"/>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hyperlink" Target="https://scrum.org/resources/scrum-guide"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9.xml"/><Relationship Id="rId5" Type="http://schemas.microsoft.com/office/2007/relationships/hdphoto" Target="../media/hdphoto1.wdp"/><Relationship Id="rId4" Type="http://schemas.openxmlformats.org/officeDocument/2006/relationships/image" Target="../media/image9.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923"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5722570" y="3759981"/>
            <a:ext cx="1455125" cy="1309869"/>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6214" y="2049812"/>
            <a:ext cx="2163046" cy="830997"/>
            <a:chOff x="2149311" y="3497517"/>
            <a:chExt cx="3321303" cy="1159848"/>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800"/>
            </a:p>
          </p:txBody>
        </p:sp>
        <p:sp>
          <p:nvSpPr>
            <p:cNvPr id="13" name="TextBox 12">
              <a:extLst>
                <a:ext uri="{FF2B5EF4-FFF2-40B4-BE49-F238E27FC236}">
                  <a16:creationId xmlns:a16="http://schemas.microsoft.com/office/drawing/2014/main" id="{4A62C39A-22C9-7F44-A975-1A5B25AC65E1}"/>
                </a:ext>
              </a:extLst>
            </p:cNvPr>
            <p:cNvSpPr txBox="1"/>
            <p:nvPr/>
          </p:nvSpPr>
          <p:spPr>
            <a:xfrm>
              <a:off x="2165559" y="3497517"/>
              <a:ext cx="3305055" cy="1159848"/>
            </a:xfrm>
            <a:prstGeom prst="rect">
              <a:avLst/>
            </a:prstGeom>
            <a:noFill/>
          </p:spPr>
          <p:txBody>
            <a:bodyPr wrap="square" rtlCol="0">
              <a:spAutoFit/>
            </a:bodyPr>
            <a:lstStyle/>
            <a:p>
              <a:r>
                <a:rPr lang="en-US" sz="4800" dirty="0">
                  <a:solidFill>
                    <a:schemeClr val="bg1"/>
                  </a:solidFill>
                  <a:latin typeface="Marvel" pitchFamily="2" charset="0"/>
                </a:rPr>
                <a:t>SCRUM</a:t>
              </a:r>
              <a:endParaRPr lang="en-NL" sz="4800">
                <a:solidFill>
                  <a:schemeClr val="bg1"/>
                </a:solidFill>
                <a:latin typeface="Marvel" pitchFamily="2" charset="0"/>
              </a:endParaRP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2074986" y="2053968"/>
            <a:ext cx="3573192" cy="1569660"/>
            <a:chOff x="985499" y="3604904"/>
            <a:chExt cx="2549328" cy="3242296"/>
          </a:xfrm>
        </p:grpSpPr>
        <p:sp>
          <p:nvSpPr>
            <p:cNvPr id="10" name="Rectangle 9">
              <a:extLst>
                <a:ext uri="{FF2B5EF4-FFF2-40B4-BE49-F238E27FC236}">
                  <a16:creationId xmlns:a16="http://schemas.microsoft.com/office/drawing/2014/main" id="{A70C874D-E8D2-3346-A10E-4A14DC716305}"/>
                </a:ext>
              </a:extLst>
            </p:cNvPr>
            <p:cNvSpPr/>
            <p:nvPr/>
          </p:nvSpPr>
          <p:spPr>
            <a:xfrm>
              <a:off x="985499" y="3773385"/>
              <a:ext cx="2454755" cy="127638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800"/>
            </a:p>
          </p:txBody>
        </p:sp>
        <p:sp>
          <p:nvSpPr>
            <p:cNvPr id="11" name="TextBox 10">
              <a:extLst>
                <a:ext uri="{FF2B5EF4-FFF2-40B4-BE49-F238E27FC236}">
                  <a16:creationId xmlns:a16="http://schemas.microsoft.com/office/drawing/2014/main" id="{E48F9ECE-CD24-3E4A-BCBB-96D257CED6D0}"/>
                </a:ext>
              </a:extLst>
            </p:cNvPr>
            <p:cNvSpPr txBox="1"/>
            <p:nvPr/>
          </p:nvSpPr>
          <p:spPr>
            <a:xfrm>
              <a:off x="1004092" y="3604904"/>
              <a:ext cx="2530735" cy="3242296"/>
            </a:xfrm>
            <a:prstGeom prst="rect">
              <a:avLst/>
            </a:prstGeom>
            <a:noFill/>
          </p:spPr>
          <p:txBody>
            <a:bodyPr wrap="square" rtlCol="0">
              <a:spAutoFit/>
            </a:bodyPr>
            <a:lstStyle/>
            <a:p>
              <a:r>
                <a:rPr lang="en-US" sz="4800" dirty="0">
                  <a:solidFill>
                    <a:schemeClr val="bg1"/>
                  </a:solidFill>
                  <a:latin typeface="Marvel" pitchFamily="2" charset="0"/>
                </a:rPr>
                <a:t>ACCOUNTABILITIES</a:t>
              </a:r>
              <a:endParaRPr lang="en-NL" sz="4800">
                <a:solidFill>
                  <a:schemeClr val="bg1"/>
                </a:solidFill>
                <a:latin typeface="Marvel" pitchFamily="2" charset="0"/>
              </a:endParaRPr>
            </a:p>
          </p:txBody>
        </p:sp>
      </p:grpSp>
      <p:grpSp>
        <p:nvGrpSpPr>
          <p:cNvPr id="20" name="Group 19">
            <a:extLst>
              <a:ext uri="{FF2B5EF4-FFF2-40B4-BE49-F238E27FC236}">
                <a16:creationId xmlns:a16="http://schemas.microsoft.com/office/drawing/2014/main" id="{DF103935-8D1C-9849-A65E-C2062C0E276E}"/>
              </a:ext>
            </a:extLst>
          </p:cNvPr>
          <p:cNvGrpSpPr/>
          <p:nvPr/>
        </p:nvGrpSpPr>
        <p:grpSpPr>
          <a:xfrm>
            <a:off x="730092" y="695982"/>
            <a:ext cx="4785530" cy="1200329"/>
            <a:chOff x="2149311" y="3608948"/>
            <a:chExt cx="3321303" cy="877737"/>
          </a:xfrm>
        </p:grpSpPr>
        <p:sp>
          <p:nvSpPr>
            <p:cNvPr id="21" name="Rectangle 20">
              <a:extLst>
                <a:ext uri="{FF2B5EF4-FFF2-40B4-BE49-F238E27FC236}">
                  <a16:creationId xmlns:a16="http://schemas.microsoft.com/office/drawing/2014/main" id="{C5E017B4-F431-2349-92CF-434B59F2514B}"/>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TextBox 21">
              <a:extLst>
                <a:ext uri="{FF2B5EF4-FFF2-40B4-BE49-F238E27FC236}">
                  <a16:creationId xmlns:a16="http://schemas.microsoft.com/office/drawing/2014/main" id="{D08E817A-F4B1-C842-A09E-9DAC55AEFAD8}"/>
                </a:ext>
              </a:extLst>
            </p:cNvPr>
            <p:cNvSpPr txBox="1"/>
            <p:nvPr/>
          </p:nvSpPr>
          <p:spPr>
            <a:xfrm>
              <a:off x="2165560" y="3608948"/>
              <a:ext cx="3305054" cy="877737"/>
            </a:xfrm>
            <a:prstGeom prst="rect">
              <a:avLst/>
            </a:prstGeom>
            <a:noFill/>
          </p:spPr>
          <p:txBody>
            <a:bodyPr wrap="square" rtlCol="0">
              <a:spAutoFit/>
            </a:bodyPr>
            <a:lstStyle/>
            <a:p>
              <a:r>
                <a:rPr lang="en-US" altLang="zh-TW" sz="7200" b="1" dirty="0">
                  <a:solidFill>
                    <a:schemeClr val="bg1"/>
                  </a:solidFill>
                  <a:latin typeface="Noto Sans Mono CJK TC Bold" panose="020B0500000000000000" pitchFamily="34" charset="-128"/>
                  <a:ea typeface="Noto Sans Mono CJK TC Bold" panose="020B0500000000000000" pitchFamily="34" charset="-128"/>
                </a:rPr>
                <a:t>SCRUM</a:t>
              </a:r>
              <a:r>
                <a:rPr lang="zh-TW" altLang="en-US" sz="7200" b="1" dirty="0">
                  <a:solidFill>
                    <a:schemeClr val="bg1"/>
                  </a:solidFill>
                  <a:latin typeface="Noto Sans Mono CJK TC Bold" panose="020B0500000000000000" pitchFamily="34" charset="-128"/>
                  <a:ea typeface="Noto Sans Mono CJK TC Bold" panose="020B0500000000000000" pitchFamily="34" charset="-128"/>
                </a:rPr>
                <a:t> 當責</a:t>
              </a:r>
              <a:endParaRPr lang="en-NL" sz="10000" b="1">
                <a:solidFill>
                  <a:schemeClr val="bg1"/>
                </a:solidFill>
                <a:latin typeface="Noto Sans Mono CJK TC Bold" panose="020B0500000000000000" pitchFamily="34" charset="-128"/>
                <a:ea typeface="Noto Sans Mono CJK TC Bold" panose="020B0500000000000000" pitchFamily="34" charset="-128"/>
              </a:endParaRPr>
            </a:p>
          </p:txBody>
        </p:sp>
      </p:grpSp>
      <p:grpSp>
        <p:nvGrpSpPr>
          <p:cNvPr id="14" name="Group 13">
            <a:extLst>
              <a:ext uri="{FF2B5EF4-FFF2-40B4-BE49-F238E27FC236}">
                <a16:creationId xmlns:a16="http://schemas.microsoft.com/office/drawing/2014/main" id="{EF3D2CFF-AEBA-D840-BF9C-2D3AF763B0E0}"/>
              </a:ext>
            </a:extLst>
          </p:cNvPr>
          <p:cNvGrpSpPr/>
          <p:nvPr/>
        </p:nvGrpSpPr>
        <p:grpSpPr>
          <a:xfrm>
            <a:off x="3510519" y="4491716"/>
            <a:ext cx="1726304" cy="307777"/>
            <a:chOff x="2423852" y="4443885"/>
            <a:chExt cx="1726304" cy="307777"/>
          </a:xfrm>
        </p:grpSpPr>
        <p:pic>
          <p:nvPicPr>
            <p:cNvPr id="15" name="Picture 14">
              <a:extLst>
                <a:ext uri="{FF2B5EF4-FFF2-40B4-BE49-F238E27FC236}">
                  <a16:creationId xmlns:a16="http://schemas.microsoft.com/office/drawing/2014/main" id="{16386235-6BD7-124F-909C-453F01611A23}"/>
                </a:ext>
              </a:extLst>
            </p:cNvPr>
            <p:cNvPicPr>
              <a:picLocks noChangeAspect="1"/>
            </p:cNvPicPr>
            <p:nvPr/>
          </p:nvPicPr>
          <p:blipFill>
            <a:blip r:embed="rId4"/>
            <a:stretch>
              <a:fillRect/>
            </a:stretch>
          </p:blipFill>
          <p:spPr>
            <a:xfrm>
              <a:off x="2423852" y="4489570"/>
              <a:ext cx="1227076" cy="213124"/>
            </a:xfrm>
            <a:prstGeom prst="rect">
              <a:avLst/>
            </a:prstGeom>
          </p:spPr>
        </p:pic>
        <p:sp>
          <p:nvSpPr>
            <p:cNvPr id="16" name="TextBox 15">
              <a:extLst>
                <a:ext uri="{FF2B5EF4-FFF2-40B4-BE49-F238E27FC236}">
                  <a16:creationId xmlns:a16="http://schemas.microsoft.com/office/drawing/2014/main" id="{E07B6917-46A0-1F4F-9835-FCA1B38B6DD9}"/>
                </a:ext>
              </a:extLst>
            </p:cNvPr>
            <p:cNvSpPr txBox="1"/>
            <p:nvPr/>
          </p:nvSpPr>
          <p:spPr>
            <a:xfrm>
              <a:off x="3606417" y="4443885"/>
              <a:ext cx="543739" cy="307777"/>
            </a:xfrm>
            <a:prstGeom prst="rect">
              <a:avLst/>
            </a:prstGeom>
            <a:noFill/>
          </p:spPr>
          <p:txBody>
            <a:bodyPr wrap="none" rtlCol="0">
              <a:spAutoFit/>
            </a:bodyPr>
            <a:lstStyle/>
            <a:p>
              <a:r>
                <a:rPr lang="en-US" sz="1400" dirty="0" err="1">
                  <a:solidFill>
                    <a:srgbClr val="525A5E"/>
                  </a:solidFill>
                  <a:latin typeface="WLM Carton" pitchFamily="2" charset="0"/>
                </a:rPr>
                <a:t>翻譯</a:t>
              </a:r>
              <a:endParaRPr lang="en-US" sz="1400" dirty="0">
                <a:solidFill>
                  <a:srgbClr val="525A5E"/>
                </a:solidFill>
                <a:latin typeface="WLM Carton" pitchFamily="2" charset="0"/>
              </a:endParaRP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275949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801181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200329"/>
          </a:xfrm>
          <a:prstGeom prst="rect">
            <a:avLst/>
          </a:prstGeom>
          <a:noFill/>
        </p:spPr>
        <p:txBody>
          <a:bodyPr wrap="square" rtlCol="0">
            <a:spAutoFit/>
          </a:bodyPr>
          <a:lstStyle/>
          <a:p>
            <a:pPr algn="ct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定義 </a:t>
            </a:r>
            <a:r>
              <a:rPr lang="en-US" altLang="zh-TW" sz="3600" b="1" dirty="0">
                <a:solidFill>
                  <a:schemeClr val="bg1"/>
                </a:solidFill>
                <a:latin typeface="Noto Sans Mono CJK TC Bold" panose="020B0500000000000000" pitchFamily="34" charset="-128"/>
                <a:ea typeface="Noto Sans Mono CJK TC Bold" panose="020B0500000000000000" pitchFamily="34" charset="-128"/>
              </a:rPr>
              <a:t>Sprint Goal</a:t>
            </a: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，以說明為這個 </a:t>
            </a:r>
            <a:r>
              <a:rPr lang="en-CA" altLang="zh-TW" sz="36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CA" sz="3600" b="1" dirty="0">
                <a:solidFill>
                  <a:schemeClr val="bg1"/>
                </a:solidFill>
                <a:latin typeface="Noto Sans Mono CJK TC Bold" panose="020B0500000000000000" pitchFamily="34" charset="-128"/>
                <a:ea typeface="Noto Sans Mono CJK TC Bold" panose="020B0500000000000000" pitchFamily="34" charset="-128"/>
              </a:rPr>
              <a:t>對</a:t>
            </a: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利益相關者的價值</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Defining a Sprint Goal on why the Sprint is valuable to stakeholders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66768526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30472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323439"/>
          </a:xfrm>
          <a:prstGeom prst="rect">
            <a:avLst/>
          </a:prstGeom>
          <a:noFill/>
        </p:spPr>
        <p:txBody>
          <a:bodyPr wrap="square" rtlCol="0">
            <a:spAutoFit/>
          </a:bodyPr>
          <a:lstStyle/>
          <a:p>
            <a:pPr algn="ct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與 </a:t>
            </a:r>
            <a:r>
              <a:rPr lang="en-US" altLang="zh-TW" sz="4000" b="1" dirty="0">
                <a:solidFill>
                  <a:schemeClr val="bg1"/>
                </a:solidFill>
                <a:latin typeface="Noto Sans Mono CJK TC Bold" panose="020B0500000000000000" pitchFamily="34" charset="-128"/>
                <a:ea typeface="Noto Sans Mono CJK TC Bold" panose="020B0500000000000000" pitchFamily="34" charset="-128"/>
              </a:rPr>
              <a:t>Scrum </a:t>
            </a: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團隊外</a:t>
            </a:r>
            <a:endParaRPr lang="en-CA" altLang="zh-TW" sz="40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的開發人員進行溝通</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Communicating with other Developers outside the Scrum Team</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3356865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0430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管理精煉 </a:t>
            </a:r>
            <a:r>
              <a:rPr lang="en-US" altLang="zh-TW" sz="4400" b="1" dirty="0">
                <a:solidFill>
                  <a:schemeClr val="bg1"/>
                </a:solidFill>
                <a:latin typeface="Noto Sans Mono CJK TC Bold" panose="020B0500000000000000" pitchFamily="34" charset="-128"/>
                <a:ea typeface="Noto Sans Mono CJK TC Bold" panose="020B0500000000000000" pitchFamily="34" charset="-128"/>
              </a:rPr>
              <a:t>Product Backlog</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a:t>
            </a:r>
            <a:endParaRPr lang="en-CA"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以提高其透明性</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Managing a Refinement to increase Product Backlog transparency</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851090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279373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在 </a:t>
            </a:r>
            <a:r>
              <a:rPr lang="en-CA" altLang="zh-TW" sz="44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中將挑選的工作轉化為有價值的增量</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Turns a selection of the work into an Increment of value during a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6313708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4831234"/>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致力於達成其目標</a:t>
            </a:r>
            <a:endParaRPr lang="en-US"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並彼此相互支援</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Commits to achieving its goals and to supporting each other</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31754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923330"/>
          </a:xfrm>
          <a:prstGeom prst="rect">
            <a:avLst/>
          </a:prstGeom>
          <a:noFill/>
        </p:spPr>
        <p:txBody>
          <a:bodyPr wrap="square" rtlCol="0">
            <a:spAutoFit/>
          </a:bodyPr>
          <a:lstStyle/>
          <a:p>
            <a:pPr algn="ctr"/>
            <a:r>
              <a:rPr lang="en-CA" altLang="zh-TW" sz="5400" b="1" dirty="0">
                <a:solidFill>
                  <a:schemeClr val="bg1"/>
                </a:solidFill>
                <a:latin typeface="Noto Sans Mono CJK TC Bold" panose="020B0500000000000000" pitchFamily="34" charset="-128"/>
                <a:ea typeface="Noto Sans Mono CJK TC Bold" panose="020B0500000000000000" pitchFamily="34" charset="-128"/>
              </a:rPr>
              <a:t>Scrum</a:t>
            </a: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 團隊的效能</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323439"/>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Scrum Team’s effectiveness</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97178021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8041950"/>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525A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TextBox 14">
            <a:extLst>
              <a:ext uri="{FF2B5EF4-FFF2-40B4-BE49-F238E27FC236}">
                <a16:creationId xmlns:a16="http://schemas.microsoft.com/office/drawing/2014/main" id="{2810A0C1-8B54-9640-A95E-874E572C095C}"/>
              </a:ext>
            </a:extLst>
          </p:cNvPr>
          <p:cNvSpPr txBox="1"/>
          <p:nvPr/>
        </p:nvSpPr>
        <p:spPr>
          <a:xfrm>
            <a:off x="402205" y="1526157"/>
            <a:ext cx="6807117" cy="2308324"/>
          </a:xfrm>
          <a:prstGeom prst="rect">
            <a:avLst/>
          </a:prstGeom>
          <a:noFill/>
        </p:spPr>
        <p:txBody>
          <a:bodyPr wrap="square" rtlCol="0" anchor="ctr">
            <a:spAutoFit/>
          </a:bodyPr>
          <a:lstStyle/>
          <a:p>
            <a:pPr algn="ctr"/>
            <a:r>
              <a:rPr lang="en-US" sz="3600" b="1" dirty="0">
                <a:solidFill>
                  <a:schemeClr val="bg1"/>
                </a:solidFill>
                <a:latin typeface="Ubuntu" panose="020B0504030602030204" pitchFamily="34" charset="0"/>
              </a:rPr>
              <a:t>Not a committee. One person who has the final call about the ordering of the Product Backlog</a:t>
            </a:r>
          </a:p>
        </p:txBody>
      </p:sp>
    </p:spTree>
    <p:extLst>
      <p:ext uri="{BB962C8B-B14F-4D97-AF65-F5344CB8AC3E}">
        <p14:creationId xmlns:p14="http://schemas.microsoft.com/office/powerpoint/2010/main" val="319758887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045846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525A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TextBox 14">
            <a:extLst>
              <a:ext uri="{FF2B5EF4-FFF2-40B4-BE49-F238E27FC236}">
                <a16:creationId xmlns:a16="http://schemas.microsoft.com/office/drawing/2014/main" id="{2810A0C1-8B54-9640-A95E-874E572C095C}"/>
              </a:ext>
            </a:extLst>
          </p:cNvPr>
          <p:cNvSpPr txBox="1"/>
          <p:nvPr/>
        </p:nvSpPr>
        <p:spPr>
          <a:xfrm>
            <a:off x="402205" y="1803156"/>
            <a:ext cx="6807117" cy="1754326"/>
          </a:xfrm>
          <a:prstGeom prst="rect">
            <a:avLst/>
          </a:prstGeom>
          <a:noFill/>
        </p:spPr>
        <p:txBody>
          <a:bodyPr wrap="square" rtlCol="0" anchor="ctr">
            <a:spAutoFit/>
          </a:bodyPr>
          <a:lstStyle/>
          <a:p>
            <a:pPr algn="ctr"/>
            <a:r>
              <a:rPr lang="en-US" sz="3600" b="1" dirty="0">
                <a:solidFill>
                  <a:schemeClr val="bg1"/>
                </a:solidFill>
                <a:latin typeface="Ubuntu" panose="020B0504030602030204" pitchFamily="34" charset="0"/>
              </a:rPr>
              <a:t>Is accountable for creating a valuable, useful Increment every Sprint</a:t>
            </a:r>
          </a:p>
        </p:txBody>
      </p:sp>
    </p:spTree>
    <p:extLst>
      <p:ext uri="{BB962C8B-B14F-4D97-AF65-F5344CB8AC3E}">
        <p14:creationId xmlns:p14="http://schemas.microsoft.com/office/powerpoint/2010/main" val="427387414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087236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525A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TextBox 14">
            <a:extLst>
              <a:ext uri="{FF2B5EF4-FFF2-40B4-BE49-F238E27FC236}">
                <a16:creationId xmlns:a16="http://schemas.microsoft.com/office/drawing/2014/main" id="{2810A0C1-8B54-9640-A95E-874E572C095C}"/>
              </a:ext>
            </a:extLst>
          </p:cNvPr>
          <p:cNvSpPr txBox="1"/>
          <p:nvPr/>
        </p:nvSpPr>
        <p:spPr>
          <a:xfrm>
            <a:off x="402205" y="1803156"/>
            <a:ext cx="6807117" cy="1754326"/>
          </a:xfrm>
          <a:prstGeom prst="rect">
            <a:avLst/>
          </a:prstGeom>
          <a:noFill/>
        </p:spPr>
        <p:txBody>
          <a:bodyPr wrap="square" rtlCol="0" anchor="ctr">
            <a:spAutoFit/>
          </a:bodyPr>
          <a:lstStyle/>
          <a:p>
            <a:pPr algn="ctr"/>
            <a:r>
              <a:rPr lang="en-US" sz="3600" b="1" dirty="0">
                <a:solidFill>
                  <a:schemeClr val="bg1"/>
                </a:solidFill>
                <a:latin typeface="Ubuntu" panose="020B0504030602030204" pitchFamily="34" charset="0"/>
              </a:rPr>
              <a:t>Is self-managing, they internally decide who does what, when, and how</a:t>
            </a:r>
          </a:p>
        </p:txBody>
      </p:sp>
    </p:spTree>
    <p:extLst>
      <p:ext uri="{BB962C8B-B14F-4D97-AF65-F5344CB8AC3E}">
        <p14:creationId xmlns:p14="http://schemas.microsoft.com/office/powerpoint/2010/main" val="2865566007"/>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40521722"/>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525A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TextBox 14">
            <a:extLst>
              <a:ext uri="{FF2B5EF4-FFF2-40B4-BE49-F238E27FC236}">
                <a16:creationId xmlns:a16="http://schemas.microsoft.com/office/drawing/2014/main" id="{2810A0C1-8B54-9640-A95E-874E572C095C}"/>
              </a:ext>
            </a:extLst>
          </p:cNvPr>
          <p:cNvSpPr txBox="1"/>
          <p:nvPr/>
        </p:nvSpPr>
        <p:spPr>
          <a:xfrm>
            <a:off x="402205" y="1803156"/>
            <a:ext cx="6807117" cy="1754326"/>
          </a:xfrm>
          <a:prstGeom prst="rect">
            <a:avLst/>
          </a:prstGeom>
          <a:noFill/>
        </p:spPr>
        <p:txBody>
          <a:bodyPr wrap="square" rtlCol="0" anchor="ctr">
            <a:spAutoFit/>
          </a:bodyPr>
          <a:lstStyle/>
          <a:p>
            <a:pPr algn="ctr"/>
            <a:r>
              <a:rPr lang="en-US" sz="3600" b="1" dirty="0">
                <a:solidFill>
                  <a:schemeClr val="bg1"/>
                </a:solidFill>
                <a:latin typeface="Ubuntu" panose="020B0504030602030204" pitchFamily="34" charset="0"/>
              </a:rPr>
              <a:t>Is cross-functional - they have all the skills necessary to create value each Sprint.</a:t>
            </a:r>
          </a:p>
        </p:txBody>
      </p:sp>
    </p:spTree>
    <p:extLst>
      <p:ext uri="{BB962C8B-B14F-4D97-AF65-F5344CB8AC3E}">
        <p14:creationId xmlns:p14="http://schemas.microsoft.com/office/powerpoint/2010/main" val="2748709712"/>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5071981"/>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525A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5" name="TextBox 14">
            <a:extLst>
              <a:ext uri="{FF2B5EF4-FFF2-40B4-BE49-F238E27FC236}">
                <a16:creationId xmlns:a16="http://schemas.microsoft.com/office/drawing/2014/main" id="{2810A0C1-8B54-9640-A95E-874E572C095C}"/>
              </a:ext>
            </a:extLst>
          </p:cNvPr>
          <p:cNvSpPr txBox="1"/>
          <p:nvPr/>
        </p:nvSpPr>
        <p:spPr>
          <a:xfrm>
            <a:off x="402205" y="2357153"/>
            <a:ext cx="6807117" cy="646331"/>
          </a:xfrm>
          <a:prstGeom prst="rect">
            <a:avLst/>
          </a:prstGeom>
          <a:noFill/>
        </p:spPr>
        <p:txBody>
          <a:bodyPr wrap="square" rtlCol="0" anchor="ctr">
            <a:spAutoFit/>
          </a:bodyPr>
          <a:lstStyle/>
          <a:p>
            <a:pPr algn="ctr"/>
            <a:r>
              <a:rPr lang="en-US" sz="3600" b="1" dirty="0">
                <a:solidFill>
                  <a:schemeClr val="bg1"/>
                </a:solidFill>
                <a:latin typeface="Ubuntu" panose="020B0504030602030204" pitchFamily="34" charset="0"/>
              </a:rPr>
              <a:t>Typically 10 or fewer people</a:t>
            </a:r>
          </a:p>
        </p:txBody>
      </p:sp>
    </p:spTree>
    <p:extLst>
      <p:ext uri="{BB962C8B-B14F-4D97-AF65-F5344CB8AC3E}">
        <p14:creationId xmlns:p14="http://schemas.microsoft.com/office/powerpoint/2010/main" val="16745790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01212674"/>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91314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754326"/>
          </a:xfrm>
          <a:prstGeom prst="rect">
            <a:avLst/>
          </a:prstGeom>
          <a:noFill/>
        </p:spPr>
        <p:txBody>
          <a:bodyPr wrap="square" rtlCol="0">
            <a:spAutoFit/>
          </a:bodyPr>
          <a:lstStyle/>
          <a:p>
            <a:pPr algn="ctr"/>
            <a:r>
              <a:rPr lang="zh-TW" altLang="en-CA" sz="5400" b="1" dirty="0">
                <a:solidFill>
                  <a:schemeClr val="bg1"/>
                </a:solidFill>
                <a:latin typeface="Noto Sans Mono CJK TC Bold" panose="020B0500000000000000" pitchFamily="34" charset="-128"/>
                <a:ea typeface="Noto Sans Mono CJK TC Bold" panose="020B0500000000000000" pitchFamily="34" charset="-128"/>
              </a:rPr>
              <a:t>管理</a:t>
            </a: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外部與</a:t>
            </a:r>
            <a:endParaRPr lang="en-CA" altLang="zh-TW" sz="5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 </a:t>
            </a:r>
            <a:r>
              <a:rPr lang="en-US" altLang="zh-TW" sz="5400" b="1" dirty="0">
                <a:solidFill>
                  <a:schemeClr val="bg1"/>
                </a:solidFill>
                <a:latin typeface="Noto Sans Mono CJK TC Bold" panose="020B0500000000000000" pitchFamily="34" charset="-128"/>
                <a:ea typeface="Noto Sans Mono CJK TC Bold" panose="020B0500000000000000" pitchFamily="34" charset="-128"/>
              </a:rPr>
              <a:t>Scrum </a:t>
            </a: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團隊的互動</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Managing the interactions towards the Scrum Team</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3049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57369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2199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77537" y="515881"/>
            <a:ext cx="6993044" cy="1938992"/>
          </a:xfrm>
          <a:prstGeom prst="rect">
            <a:avLst/>
          </a:prstGeom>
          <a:noFill/>
        </p:spPr>
        <p:txBody>
          <a:bodyPr wrap="square" rtlCol="0">
            <a:spAutoFit/>
          </a:bodyPr>
          <a:lstStyle/>
          <a:p>
            <a:pPr algn="ct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由一名 </a:t>
            </a:r>
            <a:r>
              <a:rPr lang="en-CA" altLang="zh-TW" sz="4000" b="1" dirty="0">
                <a:solidFill>
                  <a:schemeClr val="bg1"/>
                </a:solidFill>
                <a:latin typeface="Noto Sans Mono CJK TC Bold" panose="020B0500000000000000" pitchFamily="34" charset="-128"/>
                <a:ea typeface="Noto Sans Mono CJK TC Bold" panose="020B0500000000000000" pitchFamily="34" charset="-128"/>
              </a:rPr>
              <a:t>Scrum Master</a:t>
            </a:r>
            <a:r>
              <a:rPr lang="zh-TW" altLang="en-CA" sz="4000" b="1" dirty="0">
                <a:solidFill>
                  <a:schemeClr val="bg1"/>
                </a:solidFill>
                <a:latin typeface="Noto Sans Mono CJK TC Bold" panose="020B0500000000000000" pitchFamily="34" charset="-128"/>
                <a:ea typeface="Noto Sans Mono CJK TC Bold" panose="020B0500000000000000" pitchFamily="34" charset="-128"/>
              </a:rPr>
              <a:t>、</a:t>
            </a: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一名</a:t>
            </a:r>
            <a:r>
              <a:rPr lang="en-US" altLang="zh-TW" sz="4000" b="1" dirty="0">
                <a:solidFill>
                  <a:schemeClr val="bg1"/>
                </a:solidFill>
                <a:latin typeface="Noto Sans Mono CJK TC Bold" panose="020B0500000000000000" pitchFamily="34" charset="-128"/>
                <a:ea typeface="Noto Sans Mono CJK TC Bold" panose="020B0500000000000000" pitchFamily="34" charset="-128"/>
              </a:rPr>
              <a:t>Product Owner </a:t>
            </a: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與</a:t>
            </a:r>
            <a:r>
              <a:rPr lang="en-US" altLang="zh-TW" sz="4000" b="1" dirty="0">
                <a:solidFill>
                  <a:schemeClr val="bg1"/>
                </a:solidFill>
                <a:latin typeface="Noto Sans Mono CJK TC Bold" panose="020B0500000000000000" pitchFamily="34" charset="-128"/>
                <a:ea typeface="Noto Sans Mono CJK TC Bold" panose="020B0500000000000000" pitchFamily="34" charset="-128"/>
              </a:rPr>
              <a:t> Developers </a:t>
            </a: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們所組成</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Consists of one Scrum Master, one Product Owner, and Developers</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047405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83377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830997"/>
          </a:xfrm>
          <a:prstGeom prst="rect">
            <a:avLst/>
          </a:prstGeom>
          <a:noFill/>
        </p:spPr>
        <p:txBody>
          <a:bodyPr wrap="square" rtlCol="0">
            <a:spAutoFit/>
          </a:bodyPr>
          <a:lstStyle/>
          <a:p>
            <a:pPr algn="ctr"/>
            <a:r>
              <a:rPr lang="zh-TW" altLang="en-CA" sz="4800" b="1" dirty="0">
                <a:solidFill>
                  <a:schemeClr val="bg1"/>
                </a:solidFill>
                <a:latin typeface="Noto Sans Mono CJK TC Bold" panose="020B0500000000000000" pitchFamily="34" charset="-128"/>
                <a:ea typeface="Noto Sans Mono CJK TC Bold" panose="020B0500000000000000" pitchFamily="34" charset="-128"/>
              </a:rPr>
              <a:t>更新</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 </a:t>
            </a:r>
            <a:r>
              <a:rPr lang="en-US" altLang="zh-TW" sz="48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的</a:t>
            </a:r>
            <a:r>
              <a:rPr lang="zh-TW" altLang="en-CA" sz="4800" b="1" dirty="0">
                <a:solidFill>
                  <a:schemeClr val="bg1"/>
                </a:solidFill>
                <a:latin typeface="Noto Sans Mono CJK TC Bold" panose="020B0500000000000000" pitchFamily="34" charset="-128"/>
                <a:ea typeface="Noto Sans Mono CJK TC Bold" panose="020B0500000000000000" pitchFamily="34" charset="-128"/>
              </a:rPr>
              <a:t>燃盡圖</a:t>
            </a:r>
            <a:endParaRPr lang="zh-TW" altLang="en-US" sz="4800" b="1" dirty="0">
              <a:solidFill>
                <a:schemeClr val="bg1"/>
              </a:solidFill>
              <a:latin typeface="Noto Sans Mono CJK TC Bold" panose="020B0500000000000000" pitchFamily="34" charset="-128"/>
              <a:ea typeface="Noto Sans Mono CJK TC Bold" panose="020B0500000000000000" pitchFamily="34" charset="-128"/>
            </a:endParaRP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446550"/>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Updating the Sprint Burndown Chart</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107656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173301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754326"/>
          </a:xfrm>
          <a:prstGeom prst="rect">
            <a:avLst/>
          </a:prstGeom>
          <a:noFill/>
        </p:spPr>
        <p:txBody>
          <a:bodyPr wrap="square" rtlCol="0">
            <a:spAutoFit/>
          </a:bodyPr>
          <a:lstStyle/>
          <a:p>
            <a:pPr algn="ct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在組織採用 </a:t>
            </a:r>
            <a:r>
              <a:rPr lang="en-CA" altLang="zh-TW" sz="3600" b="1" dirty="0">
                <a:solidFill>
                  <a:schemeClr val="bg1"/>
                </a:solidFill>
                <a:latin typeface="Noto Sans Mono CJK TC Bold" panose="020B0500000000000000" pitchFamily="34" charset="-128"/>
                <a:ea typeface="Noto Sans Mono CJK TC Bold" panose="020B0500000000000000" pitchFamily="34" charset="-128"/>
              </a:rPr>
              <a:t>Scrum </a:t>
            </a: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的過程中，以帶領、提供培訓和教練的方式</a:t>
            </a:r>
            <a:endParaRPr lang="en-CA" altLang="zh-TW" sz="36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帶領組織</a:t>
            </a:r>
            <a:endParaRPr lang="en-CA" altLang="zh-TW" sz="3600" b="1" dirty="0">
              <a:solidFill>
                <a:schemeClr val="bg1"/>
              </a:solidFill>
              <a:latin typeface="Noto Sans Mono CJK TC Bold" panose="020B0500000000000000" pitchFamily="34" charset="-128"/>
              <a:ea typeface="Noto Sans Mono CJK TC Bold" panose="020B0500000000000000" pitchFamily="34" charset="-128"/>
            </a:endParaRP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Leading, training, and coaching the organization in its Scrum adoption</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273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0"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4991437" y="3481357"/>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rotWithShape="1">
          <a:blip r:embed="rId4"/>
          <a:srcRect l="7627" t="23416" r="19369" b="29440"/>
          <a:stretch/>
        </p:blipFill>
        <p:spPr>
          <a:xfrm>
            <a:off x="3997532" y="1434437"/>
            <a:ext cx="623365" cy="396129"/>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3966020" y="1815896"/>
            <a:ext cx="3305328" cy="923330"/>
          </a:xfrm>
          <a:prstGeom prst="rect">
            <a:avLst/>
          </a:prstGeom>
        </p:spPr>
        <p:txBody>
          <a:bodyPr wrap="square">
            <a:spAutoFit/>
          </a:bodyPr>
          <a:lstStyle/>
          <a:p>
            <a:pPr algn="ctr"/>
            <a:r>
              <a:rPr lang="en-GB" sz="900" dirty="0">
                <a:solidFill>
                  <a:schemeClr val="bg1"/>
                </a:solidFill>
                <a:latin typeface="Noto Sans Mono CJK TC Regular" panose="020B0500000000000000" pitchFamily="34" charset="-128"/>
                <a:ea typeface="Noto Sans Mono CJK TC Regular" panose="020B0500000000000000" pitchFamily="34" charset="-128"/>
              </a:rPr>
              <a:t>Scrum Facilitators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是一家位於荷蘭的培訓機構，其使命是幫助專業人士成為出色的</a:t>
            </a:r>
            <a:r>
              <a:rPr lang="en-GB" sz="900" dirty="0">
                <a:solidFill>
                  <a:schemeClr val="bg1"/>
                </a:solidFill>
                <a:latin typeface="Noto Sans Mono CJK TC Regular" panose="020B0500000000000000" pitchFamily="34" charset="-128"/>
                <a:ea typeface="Noto Sans Mono CJK TC Regular" panose="020B0500000000000000" pitchFamily="34" charset="-128"/>
              </a:rPr>
              <a:t> Scrum facilitators. Scrum Facilitator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可以是</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 </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Scrum Master</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，產品負責人、開發人員、或是領導人。</a:t>
            </a:r>
            <a:r>
              <a:rPr lang="en-GB" sz="900" dirty="0">
                <a:solidFill>
                  <a:schemeClr val="bg1"/>
                </a:solidFill>
                <a:latin typeface="Noto Sans Mono CJK TC Regular" panose="020B0500000000000000" pitchFamily="34" charset="-128"/>
                <a:ea typeface="Noto Sans Mono CJK TC Regular" panose="020B0500000000000000" pitchFamily="34" charset="-128"/>
              </a:rPr>
              <a:t>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好的</a:t>
            </a:r>
            <a:r>
              <a:rPr lang="en-GB" sz="900" dirty="0">
                <a:solidFill>
                  <a:schemeClr val="bg1"/>
                </a:solidFill>
                <a:latin typeface="Noto Sans Mono CJK TC Regular" panose="020B0500000000000000" pitchFamily="34" charset="-128"/>
                <a:ea typeface="Noto Sans Mono CJK TC Regular" panose="020B0500000000000000" pitchFamily="34" charset="-128"/>
              </a:rPr>
              <a:t> Scrum Facilitators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了解</a:t>
            </a:r>
            <a:r>
              <a:rPr lang="en-GB" sz="900" dirty="0">
                <a:solidFill>
                  <a:schemeClr val="bg1"/>
                </a:solidFill>
                <a:latin typeface="Noto Sans Mono CJK TC Regular" panose="020B0500000000000000" pitchFamily="34" charset="-128"/>
                <a:ea typeface="Noto Sans Mono CJK TC Regular" panose="020B0500000000000000" pitchFamily="34" charset="-128"/>
              </a:rPr>
              <a:t> Scrum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的價值觀和原則</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，並利用這些價值觀和原則與他們的團隊和組織一起有效的實施</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Scrum</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a:t>
            </a:r>
            <a:endParaRPr lang="en-GB" sz="900" dirty="0">
              <a:solidFill>
                <a:schemeClr val="bg1"/>
              </a:solidFill>
              <a:latin typeface="Noto Sans Mono CJK TC Regular" panose="020B0500000000000000" pitchFamily="34" charset="-128"/>
              <a:ea typeface="Noto Sans Mono CJK TC Regular" panose="020B0500000000000000" pitchFamily="34" charset="-128"/>
            </a:endParaRPr>
          </a:p>
        </p:txBody>
      </p:sp>
      <p:sp>
        <p:nvSpPr>
          <p:cNvPr id="18" name="TextBox 17">
            <a:extLst>
              <a:ext uri="{FF2B5EF4-FFF2-40B4-BE49-F238E27FC236}">
                <a16:creationId xmlns:a16="http://schemas.microsoft.com/office/drawing/2014/main" id="{6F943A64-0EE7-0746-8785-BA4ACC104E94}"/>
              </a:ext>
            </a:extLst>
          </p:cNvPr>
          <p:cNvSpPr txBox="1"/>
          <p:nvPr/>
        </p:nvSpPr>
        <p:spPr>
          <a:xfrm>
            <a:off x="123986" y="835875"/>
            <a:ext cx="3572360" cy="1754326"/>
          </a:xfrm>
          <a:prstGeom prst="rect">
            <a:avLst/>
          </a:prstGeom>
          <a:noFill/>
        </p:spPr>
        <p:txBody>
          <a:bodyPr wrap="square" rtlCol="0">
            <a:spAutoFit/>
          </a:bodyPr>
          <a:lstStyle/>
          <a:p>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背景故事：</a:t>
            </a:r>
            <a:endParaRPr lang="en-CA" altLang="zh-TW" sz="1200" dirty="0">
              <a:solidFill>
                <a:schemeClr val="bg1"/>
              </a:solidFill>
              <a:latin typeface="Noto Sans Mono CJK TC Regular" panose="020B0500000000000000" pitchFamily="34" charset="-128"/>
              <a:ea typeface="Noto Sans Mono CJK TC Regular" panose="020B0500000000000000" pitchFamily="34" charset="-128"/>
            </a:endParaRPr>
          </a:p>
          <a:p>
            <a:endParaRPr lang="en-CA" altLang="zh-TW" sz="1200" dirty="0">
              <a:solidFill>
                <a:schemeClr val="bg1"/>
              </a:solidFill>
              <a:latin typeface="Noto Sans Mono CJK TC Regular" panose="020B0500000000000000" pitchFamily="34" charset="-128"/>
              <a:ea typeface="Noto Sans Mono CJK TC Regular" panose="020B0500000000000000" pitchFamily="34" charset="-128"/>
            </a:endParaRPr>
          </a:p>
          <a:p>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過去幾年以來，您的團隊一直在跑 </a:t>
            </a:r>
            <a:r>
              <a:rPr lang="en-CA" altLang="zh-TW" sz="1200" dirty="0">
                <a:solidFill>
                  <a:schemeClr val="bg1"/>
                </a:solidFill>
                <a:latin typeface="Noto Sans Mono CJK TC Regular" panose="020B0500000000000000" pitchFamily="34" charset="-128"/>
                <a:ea typeface="Noto Sans Mono CJK TC Regular" panose="020B0500000000000000" pitchFamily="34" charset="-128"/>
              </a:rPr>
              <a:t>Scrum</a:t>
            </a:r>
            <a:r>
              <a:rPr lang="zh-TW" altLang="en-CA" sz="12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在這幾年中，有些新的團隊成員加入、有些已經離開了團隊。當下為了使事情順利進行，當責 </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简</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责任</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制度也隨之轉移到不同的成員上。 雖然當您團隊決定轉移當責時一切都很好，但是不幸的是，您不記得為什麼。 您決定要釐清工作上的活動與當責 </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简</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责任</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制度，使之透明化。</a:t>
            </a:r>
          </a:p>
        </p:txBody>
      </p:sp>
      <p:sp>
        <p:nvSpPr>
          <p:cNvPr id="20" name="TextBox 19">
            <a:extLst>
              <a:ext uri="{FF2B5EF4-FFF2-40B4-BE49-F238E27FC236}">
                <a16:creationId xmlns:a16="http://schemas.microsoft.com/office/drawing/2014/main" id="{CF06092E-B2A6-EB41-86F4-7148929817BE}"/>
              </a:ext>
            </a:extLst>
          </p:cNvPr>
          <p:cNvSpPr txBox="1"/>
          <p:nvPr/>
        </p:nvSpPr>
        <p:spPr>
          <a:xfrm>
            <a:off x="116332" y="2889420"/>
            <a:ext cx="3572349" cy="1754326"/>
          </a:xfrm>
          <a:prstGeom prst="rect">
            <a:avLst/>
          </a:prstGeom>
          <a:noFill/>
        </p:spPr>
        <p:txBody>
          <a:bodyPr wrap="square" rtlCol="0">
            <a:spAutoFit/>
          </a:bodyPr>
          <a:lstStyle/>
          <a:p>
            <a:pPr marL="228600" indent="-228600">
              <a:buFont typeface="+mj-lt"/>
              <a:buAutoNum type="arabicPeriod"/>
            </a:pP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調查“當前團隊職責”中的項目。</a:t>
            </a:r>
            <a:endParaRPr lang="en-CA" altLang="zh-TW" sz="900" dirty="0">
              <a:solidFill>
                <a:schemeClr val="bg1"/>
              </a:solidFill>
              <a:latin typeface="Noto Sans Mono CJK TC Regular" panose="020B0500000000000000" pitchFamily="34" charset="-128"/>
              <a:ea typeface="Noto Sans Mono CJK TC Regular" panose="020B0500000000000000" pitchFamily="34" charset="-128"/>
            </a:endParaRPr>
          </a:p>
          <a:p>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提示：如果您有八個或以上的人的小組，請嘗試創建四個子小組。 每個小組調查一個責任制。 例如。 </a:t>
            </a:r>
            <a:r>
              <a:rPr lang="en-CA" altLang="zh-TW" sz="900" dirty="0">
                <a:solidFill>
                  <a:schemeClr val="bg1"/>
                </a:solidFill>
                <a:latin typeface="Noto Sans Mono CJK TC Regular" panose="020B0500000000000000" pitchFamily="34" charset="-128"/>
                <a:ea typeface="Noto Sans Mono CJK TC Regular" panose="020B0500000000000000" pitchFamily="34" charset="-128"/>
              </a:rPr>
              <a:t>Scrum</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團隊，</a:t>
            </a:r>
            <a:r>
              <a:rPr lang="en-CA" altLang="zh-TW" sz="900" dirty="0">
                <a:solidFill>
                  <a:schemeClr val="bg1"/>
                </a:solidFill>
                <a:latin typeface="Noto Sans Mono CJK TC Regular" panose="020B0500000000000000" pitchFamily="34" charset="-128"/>
                <a:ea typeface="Noto Sans Mono CJK TC Regular" panose="020B0500000000000000" pitchFamily="34" charset="-128"/>
              </a:rPr>
              <a:t>PO</a:t>
            </a:r>
            <a:r>
              <a:rPr lang="zh-TW" altLang="en-CA" sz="900" dirty="0">
                <a:solidFill>
                  <a:schemeClr val="bg1"/>
                </a:solidFill>
                <a:latin typeface="Noto Sans Mono CJK TC Regular" panose="020B0500000000000000" pitchFamily="34" charset="-128"/>
                <a:ea typeface="Noto Sans Mono CJK TC Regular" panose="020B0500000000000000" pitchFamily="34" charset="-128"/>
              </a:rPr>
              <a:t>，</a:t>
            </a:r>
            <a:r>
              <a:rPr lang="en-CA" altLang="zh-TW" sz="900" dirty="0">
                <a:solidFill>
                  <a:schemeClr val="bg1"/>
                </a:solidFill>
                <a:latin typeface="Noto Sans Mono CJK TC Regular" panose="020B0500000000000000" pitchFamily="34" charset="-128"/>
                <a:ea typeface="Noto Sans Mono CJK TC Regular" panose="020B0500000000000000" pitchFamily="34" charset="-128"/>
              </a:rPr>
              <a:t>SM</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或開發人員。</a:t>
            </a:r>
            <a:br>
              <a:rPr lang="en-CA" altLang="zh-TW" sz="900" dirty="0">
                <a:solidFill>
                  <a:schemeClr val="bg1"/>
                </a:solidFill>
                <a:latin typeface="Noto Sans Mono CJK TC Regular" panose="020B0500000000000000" pitchFamily="34" charset="-128"/>
                <a:ea typeface="Noto Sans Mono CJK TC Regular" panose="020B0500000000000000" pitchFamily="34" charset="-128"/>
              </a:rPr>
            </a:br>
            <a:endParaRPr lang="en-CA" altLang="zh-TW" sz="900" dirty="0">
              <a:solidFill>
                <a:schemeClr val="bg1"/>
              </a:solidFill>
              <a:latin typeface="Noto Sans Mono CJK TC Regular" panose="020B0500000000000000" pitchFamily="34" charset="-128"/>
              <a:ea typeface="Noto Sans Mono CJK TC Regular" panose="020B0500000000000000" pitchFamily="34" charset="-128"/>
            </a:endParaRPr>
          </a:p>
          <a:p>
            <a:pPr marL="228600" indent="-228600">
              <a:buFont typeface="+mj-lt"/>
              <a:buAutoNum type="arabicPeriod"/>
            </a:pP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將項目移至“</a:t>
            </a:r>
            <a:r>
              <a:rPr lang="en-CA" altLang="zh-TW" sz="900" dirty="0">
                <a:solidFill>
                  <a:schemeClr val="bg1"/>
                </a:solidFill>
                <a:latin typeface="Noto Sans Mono CJK TC Regular" panose="020B0500000000000000" pitchFamily="34" charset="-128"/>
                <a:ea typeface="Noto Sans Mono CJK TC Regular" panose="020B0500000000000000" pitchFamily="34" charset="-128"/>
              </a:rPr>
              <a:t>Scrum</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 當責</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简</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责任</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”中的正確位置。</a:t>
            </a:r>
            <a:br>
              <a:rPr lang="en-CA" altLang="zh-TW" sz="900" dirty="0">
                <a:solidFill>
                  <a:schemeClr val="bg1"/>
                </a:solidFill>
                <a:latin typeface="Noto Sans Mono CJK TC Regular" panose="020B0500000000000000" pitchFamily="34" charset="-128"/>
                <a:ea typeface="Noto Sans Mono CJK TC Regular" panose="020B0500000000000000" pitchFamily="34" charset="-128"/>
              </a:rPr>
            </a:br>
            <a:endParaRPr lang="en-CA" altLang="zh-TW" sz="900" dirty="0">
              <a:solidFill>
                <a:schemeClr val="bg1"/>
              </a:solidFill>
              <a:latin typeface="Noto Sans Mono CJK TC Regular" panose="020B0500000000000000" pitchFamily="34" charset="-128"/>
              <a:ea typeface="Noto Sans Mono CJK TC Regular" panose="020B0500000000000000" pitchFamily="34" charset="-128"/>
            </a:endParaRPr>
          </a:p>
          <a:p>
            <a:pPr marL="228600" indent="-228600">
              <a:buFont typeface="+mj-lt"/>
              <a:buAutoNum type="arabicPeriod"/>
            </a:pP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允許每個參與者瀏覽新概覽並更改她</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他認為不正確的責任制的項目的顏色。</a:t>
            </a:r>
            <a:endParaRPr lang="en-CA" altLang="zh-TW" sz="900" dirty="0">
              <a:solidFill>
                <a:schemeClr val="bg1"/>
              </a:solidFill>
              <a:latin typeface="Noto Sans Mono CJK TC Regular" panose="020B0500000000000000" pitchFamily="34" charset="-128"/>
              <a:ea typeface="Noto Sans Mono CJK TC Regular" panose="020B0500000000000000" pitchFamily="34" charset="-128"/>
            </a:endParaRPr>
          </a:p>
          <a:p>
            <a:pPr marL="228600" indent="-228600">
              <a:buFont typeface="+mj-lt"/>
              <a:buAutoNum type="arabicPeriod"/>
            </a:pPr>
            <a:endParaRPr lang="en-GB" altLang="zh-TW" sz="900" dirty="0">
              <a:solidFill>
                <a:schemeClr val="bg1"/>
              </a:solidFill>
              <a:latin typeface="Noto Sans Mono CJK TC Regular" panose="020B0500000000000000" pitchFamily="34" charset="-128"/>
              <a:ea typeface="Noto Sans Mono CJK TC Regular" panose="020B0500000000000000" pitchFamily="34" charset="-128"/>
            </a:endParaRPr>
          </a:p>
          <a:p>
            <a:pPr marL="228600" indent="-228600">
              <a:buFont typeface="+mj-lt"/>
              <a:buAutoNum type="arabicPeriod"/>
            </a:pP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討論不清楚的項目，並討論該項目和相應的當責</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简</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责任</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a:t>
            </a:r>
          </a:p>
          <a:p>
            <a:br>
              <a:rPr lang="en-CA" altLang="zh-TW" sz="900" dirty="0">
                <a:solidFill>
                  <a:schemeClr val="bg1"/>
                </a:solidFill>
                <a:latin typeface="Noto Sans Mono CJK TC Regular" panose="020B0500000000000000" pitchFamily="34" charset="-128"/>
                <a:ea typeface="Noto Sans Mono CJK TC Regular" panose="020B0500000000000000" pitchFamily="34" charset="-128"/>
              </a:rPr>
            </a:b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提示：在開始之前，請先參閱</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en-CA" altLang="zh-TW" sz="900" dirty="0">
                <a:solidFill>
                  <a:schemeClr val="bg1"/>
                </a:solidFill>
                <a:latin typeface="Noto Sans Mono CJK TC Regular" panose="020B0500000000000000" pitchFamily="34" charset="-128"/>
                <a:ea typeface="Noto Sans Mono CJK TC Regular" panose="020B0500000000000000" pitchFamily="34" charset="-128"/>
              </a:rPr>
              <a:t>Scrum Guide 2020》</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作為準備工作。 </a:t>
            </a:r>
            <a:endParaRPr lang="en-NL" sz="900" dirty="0">
              <a:solidFill>
                <a:schemeClr val="bg1"/>
              </a:solidFill>
              <a:latin typeface="Noto Sans Mono CJK TC Regular" panose="020B0500000000000000" pitchFamily="34" charset="-128"/>
              <a:ea typeface="Noto Sans Mono CJK TC Regular" panose="020B0500000000000000" pitchFamily="34" charset="-128"/>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294481" y="4051810"/>
            <a:ext cx="2771468" cy="846386"/>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Learn </a:t>
            </a:r>
            <a:r>
              <a:rPr lang="en-NL" sz="700">
                <a:solidFill>
                  <a:schemeClr val="bg1"/>
                </a:solidFill>
                <a:latin typeface="Ubuntu Light" panose="020B0304030602030204" pitchFamily="34" charset="0"/>
              </a:rPr>
              <a:t>about </a:t>
            </a:r>
            <a:r>
              <a:rPr lang="en-US" sz="700" dirty="0">
                <a:solidFill>
                  <a:schemeClr val="bg1"/>
                </a:solidFill>
                <a:latin typeface="Ubuntu Light" panose="020B0304030602030204" pitchFamily="34" charset="0"/>
              </a:rPr>
              <a:t>Scrum </a:t>
            </a:r>
            <a:r>
              <a:rPr lang="en-GB" sz="700" dirty="0">
                <a:solidFill>
                  <a:schemeClr val="bg1"/>
                </a:solidFill>
                <a:latin typeface="Ubuntu Light" panose="020B0304030602030204" pitchFamily="34" charset="0"/>
              </a:rPr>
              <a:t>at </a:t>
            </a:r>
            <a:r>
              <a:rPr lang="en-GB" sz="700" dirty="0">
                <a:solidFill>
                  <a:schemeClr val="bg1"/>
                </a:solidFill>
                <a:latin typeface="Ubuntu Light" panose="020B0304030602030204" pitchFamily="34" charset="0"/>
                <a:hlinkClick r:id="rId5"/>
              </a:rPr>
              <a:t>https://</a:t>
            </a:r>
            <a:r>
              <a:rPr lang="en-GB" sz="700" dirty="0" err="1">
                <a:solidFill>
                  <a:schemeClr val="bg1"/>
                </a:solidFill>
                <a:latin typeface="Ubuntu Light" panose="020B0304030602030204" pitchFamily="34" charset="0"/>
                <a:hlinkClick r:id="rId5"/>
              </a:rPr>
              <a:t>scrum.org</a:t>
            </a:r>
            <a:r>
              <a:rPr lang="en-GB" sz="700" dirty="0">
                <a:solidFill>
                  <a:schemeClr val="bg1"/>
                </a:solidFill>
                <a:latin typeface="Ubuntu Light" panose="020B0304030602030204" pitchFamily="34" charset="0"/>
                <a:hlinkClick r:id="rId5"/>
              </a:rPr>
              <a:t>/resources/scrum-guide</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Scrum Accountabilities  game is licensed under </a:t>
            </a:r>
          </a:p>
          <a:p>
            <a:pPr algn="ctr"/>
            <a:r>
              <a:rPr lang="en-GB" sz="700" dirty="0">
                <a:solidFill>
                  <a:schemeClr val="bg1"/>
                </a:solidFill>
                <a:latin typeface="Ubuntu Light" panose="020B0304030602030204" pitchFamily="34" charset="0"/>
              </a:rPr>
              <a:t>CC BY-NC-SA 4.0</a:t>
            </a:r>
          </a:p>
          <a:p>
            <a:pPr algn="ctr"/>
            <a:endParaRPr lang="en-GB"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By Scrum Facilitators</a:t>
            </a:r>
            <a:br>
              <a:rPr lang="en-GB" sz="700" dirty="0">
                <a:solidFill>
                  <a:schemeClr val="bg1"/>
                </a:solidFill>
                <a:latin typeface="Ubuntu Light" panose="020B0304030602030204" pitchFamily="34" charset="0"/>
              </a:rPr>
            </a:br>
            <a:r>
              <a:rPr lang="en-GB" sz="700" dirty="0" err="1">
                <a:solidFill>
                  <a:schemeClr val="bg1"/>
                </a:solidFill>
                <a:latin typeface="Ubuntu Light" panose="020B0304030602030204" pitchFamily="34" charset="0"/>
              </a:rPr>
              <a:t>繁體中文翻譯</a:t>
            </a:r>
            <a:r>
              <a:rPr lang="zh-TW" altLang="en-US" sz="700" dirty="0">
                <a:solidFill>
                  <a:schemeClr val="bg1"/>
                </a:solidFill>
                <a:latin typeface="Ubuntu Light" panose="020B0304030602030204" pitchFamily="34" charset="0"/>
              </a:rPr>
              <a:t>： </a:t>
            </a:r>
            <a:r>
              <a:rPr lang="en-US" altLang="zh-TW" sz="700" dirty="0">
                <a:solidFill>
                  <a:schemeClr val="bg1"/>
                </a:solidFill>
                <a:latin typeface="Ubuntu Light" panose="020B0304030602030204" pitchFamily="34" charset="0"/>
              </a:rPr>
              <a:t>Tony Lee</a:t>
            </a:r>
            <a:endParaRPr lang="en-GB" sz="700" dirty="0">
              <a:solidFill>
                <a:schemeClr val="bg1"/>
              </a:solidFill>
              <a:latin typeface="Ubuntu Light" panose="020B0304030602030204" pitchFamily="34" charset="0"/>
            </a:endParaRPr>
          </a:p>
        </p:txBody>
      </p:sp>
      <p:sp>
        <p:nvSpPr>
          <p:cNvPr id="19" name="TextBox 18">
            <a:extLst>
              <a:ext uri="{FF2B5EF4-FFF2-40B4-BE49-F238E27FC236}">
                <a16:creationId xmlns:a16="http://schemas.microsoft.com/office/drawing/2014/main" id="{595EE125-EFCC-F14F-8498-A6CD8EEF0F59}"/>
              </a:ext>
            </a:extLst>
          </p:cNvPr>
          <p:cNvSpPr txBox="1"/>
          <p:nvPr/>
        </p:nvSpPr>
        <p:spPr>
          <a:xfrm>
            <a:off x="-1" y="259364"/>
            <a:ext cx="3779835" cy="661720"/>
          </a:xfrm>
          <a:prstGeom prst="rect">
            <a:avLst/>
          </a:prstGeom>
          <a:noFill/>
        </p:spPr>
        <p:txBody>
          <a:bodyPr wrap="square" rtlCol="0">
            <a:spAutoFit/>
          </a:bodyPr>
          <a:lstStyle/>
          <a:p>
            <a:pPr algn="ctr"/>
            <a:r>
              <a:rPr lang="en-CA" sz="3700" b="1" dirty="0" err="1">
                <a:latin typeface="Noto Sans Mono CJK TC Bold" panose="020B0500000000000000" pitchFamily="34" charset="-128"/>
                <a:ea typeface="Noto Sans Mono CJK TC Bold" panose="020B0500000000000000" pitchFamily="34" charset="-128"/>
              </a:rPr>
              <a:t>如何引導遊戲</a:t>
            </a:r>
            <a:endParaRPr lang="en-NL" sz="3700" b="1" dirty="0">
              <a:latin typeface="Noto Sans Mono CJK TC Bold" panose="020B0500000000000000" pitchFamily="34" charset="-128"/>
              <a:ea typeface="Noto Sans Mono CJK TC Bold" panose="020B0500000000000000" pitchFamily="34" charset="-128"/>
            </a:endParaRPr>
          </a:p>
        </p:txBody>
      </p:sp>
      <p:cxnSp>
        <p:nvCxnSpPr>
          <p:cNvPr id="4" name="Straight Connector 3">
            <a:extLst>
              <a:ext uri="{FF2B5EF4-FFF2-40B4-BE49-F238E27FC236}">
                <a16:creationId xmlns:a16="http://schemas.microsoft.com/office/drawing/2014/main" id="{68785FFA-7409-D846-8C87-4C5E3E391542}"/>
              </a:ext>
            </a:extLst>
          </p:cNvPr>
          <p:cNvCxnSpPr/>
          <p:nvPr/>
        </p:nvCxnSpPr>
        <p:spPr>
          <a:xfrm>
            <a:off x="3779837" y="255722"/>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C6045286-1BB7-4546-8097-E2F11CACF056}"/>
              </a:ext>
            </a:extLst>
          </p:cNvPr>
          <p:cNvPicPr>
            <a:picLocks noChangeAspect="1"/>
          </p:cNvPicPr>
          <p:nvPr/>
        </p:nvPicPr>
        <p:blipFill>
          <a:blip r:embed="rId6"/>
          <a:stretch>
            <a:fillRect/>
          </a:stretch>
        </p:blipFill>
        <p:spPr>
          <a:xfrm>
            <a:off x="4045967" y="716723"/>
            <a:ext cx="1227076" cy="213124"/>
          </a:xfrm>
          <a:prstGeom prst="rect">
            <a:avLst/>
          </a:prstGeom>
        </p:spPr>
      </p:pic>
      <p:sp>
        <p:nvSpPr>
          <p:cNvPr id="14" name="Rectangle 13">
            <a:extLst>
              <a:ext uri="{FF2B5EF4-FFF2-40B4-BE49-F238E27FC236}">
                <a16:creationId xmlns:a16="http://schemas.microsoft.com/office/drawing/2014/main" id="{DDAF5CB2-07E4-AF4D-8755-13FB2C718849}"/>
              </a:ext>
            </a:extLst>
          </p:cNvPr>
          <p:cNvSpPr/>
          <p:nvPr/>
        </p:nvSpPr>
        <p:spPr>
          <a:xfrm>
            <a:off x="3997532" y="950939"/>
            <a:ext cx="3305327" cy="507831"/>
          </a:xfrm>
          <a:prstGeom prst="rect">
            <a:avLst/>
          </a:prstGeom>
        </p:spPr>
        <p:txBody>
          <a:bodyPr wrap="square">
            <a:spAutoFit/>
          </a:bodyPr>
          <a:lstStyle/>
          <a:p>
            <a:pPr algn="ctr"/>
            <a:r>
              <a:rPr lang="en-US" sz="900" dirty="0" err="1">
                <a:solidFill>
                  <a:schemeClr val="bg1"/>
                </a:solidFill>
                <a:latin typeface="Noto Sans Mono CJK TC Regular" panose="020B0500000000000000" pitchFamily="34" charset="-128"/>
                <a:ea typeface="Noto Sans Mono CJK TC Regular" panose="020B0500000000000000" pitchFamily="34" charset="-128"/>
              </a:rPr>
              <a:t>HowAgile</a:t>
            </a:r>
            <a:r>
              <a:rPr lang="en-US" sz="900" dirty="0">
                <a:solidFill>
                  <a:schemeClr val="bg1"/>
                </a:solidFill>
                <a:latin typeface="Noto Sans Mono CJK TC Regular" panose="020B0500000000000000" pitchFamily="34" charset="-128"/>
                <a:ea typeface="Noto Sans Mono CJK TC Regular" panose="020B0500000000000000" pitchFamily="34" charset="-128"/>
              </a:rPr>
              <a:t> </a:t>
            </a:r>
            <a:r>
              <a:rPr lang="en-US" sz="900" dirty="0" err="1">
                <a:solidFill>
                  <a:schemeClr val="bg1"/>
                </a:solidFill>
                <a:latin typeface="Noto Sans Mono CJK TC Regular" panose="020B0500000000000000" pitchFamily="34" charset="-128"/>
                <a:ea typeface="Noto Sans Mono CJK TC Regular" panose="020B0500000000000000" pitchFamily="34" charset="-128"/>
              </a:rPr>
              <a:t>是一個位於台灣的培訓機構</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，我們相信通過打造更好的專業環境來實現簡單的解決方案。我們的使命是幫助專業人士約團隊察覺當下並發現潛在未來的可能性。</a:t>
            </a:r>
            <a:endParaRPr lang="en-GB" sz="900" dirty="0">
              <a:solidFill>
                <a:schemeClr val="bg1"/>
              </a:solidFill>
              <a:latin typeface="Noto Sans Mono CJK TC Regular" panose="020B0500000000000000" pitchFamily="34" charset="-128"/>
              <a:ea typeface="Noto Sans Mono CJK TC Regular" panose="020B0500000000000000" pitchFamily="34" charset="-128"/>
            </a:endParaRPr>
          </a:p>
        </p:txBody>
      </p:sp>
      <p:sp>
        <p:nvSpPr>
          <p:cNvPr id="22" name="Rectangle 21">
            <a:extLst>
              <a:ext uri="{FF2B5EF4-FFF2-40B4-BE49-F238E27FC236}">
                <a16:creationId xmlns:a16="http://schemas.microsoft.com/office/drawing/2014/main" id="{ED5A93E3-D923-C149-88E1-1BEC64016F3E}"/>
              </a:ext>
            </a:extLst>
          </p:cNvPr>
          <p:cNvSpPr/>
          <p:nvPr/>
        </p:nvSpPr>
        <p:spPr>
          <a:xfrm>
            <a:off x="3997532" y="2770004"/>
            <a:ext cx="3305328" cy="784830"/>
          </a:xfrm>
          <a:prstGeom prst="rect">
            <a:avLst/>
          </a:prstGeom>
        </p:spPr>
        <p:txBody>
          <a:bodyPr wrap="square">
            <a:spAutoFit/>
          </a:bodyPr>
          <a:lstStyle/>
          <a:p>
            <a:pPr algn="ctr"/>
            <a:r>
              <a:rPr lang="en-GB" sz="900" dirty="0" err="1">
                <a:solidFill>
                  <a:schemeClr val="bg1"/>
                </a:solidFill>
                <a:latin typeface="Noto Sans Mono CJK TC Regular" panose="020B0500000000000000" pitchFamily="34" charset="-128"/>
                <a:ea typeface="Noto Sans Mono CJK TC Regular" panose="020B0500000000000000" pitchFamily="34" charset="-128"/>
              </a:rPr>
              <a:t>HowAgile</a:t>
            </a:r>
            <a:r>
              <a:rPr lang="en-GB" sz="900" dirty="0">
                <a:solidFill>
                  <a:schemeClr val="bg1"/>
                </a:solidFill>
                <a:latin typeface="Noto Sans Mono CJK TC Regular" panose="020B0500000000000000" pitchFamily="34" charset="-128"/>
                <a:ea typeface="Noto Sans Mono CJK TC Regular" panose="020B0500000000000000" pitchFamily="34" charset="-128"/>
              </a:rPr>
              <a:t>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與</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 </a:t>
            </a:r>
            <a:r>
              <a:rPr lang="en-GB" sz="900" dirty="0">
                <a:solidFill>
                  <a:schemeClr val="bg1"/>
                </a:solidFill>
                <a:latin typeface="Noto Sans Mono CJK TC Regular" panose="020B0500000000000000" pitchFamily="34" charset="-128"/>
                <a:ea typeface="Noto Sans Mono CJK TC Regular" panose="020B0500000000000000" pitchFamily="34" charset="-128"/>
              </a:rPr>
              <a:t>Scrum Facilitators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都是</a:t>
            </a:r>
            <a:r>
              <a:rPr lang="en-GB" sz="900" dirty="0">
                <a:solidFill>
                  <a:schemeClr val="bg1"/>
                </a:solidFill>
                <a:latin typeface="Noto Sans Mono CJK TC Regular" panose="020B0500000000000000" pitchFamily="34" charset="-128"/>
                <a:ea typeface="Noto Sans Mono CJK TC Regular" panose="020B0500000000000000" pitchFamily="34" charset="-128"/>
              </a:rPr>
              <a:t>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Scrum.org</a:t>
            </a:r>
            <a:r>
              <a:rPr lang="en-GB" sz="900" dirty="0">
                <a:solidFill>
                  <a:schemeClr val="bg1"/>
                </a:solidFill>
                <a:latin typeface="Noto Sans Mono CJK TC Regular" panose="020B0500000000000000" pitchFamily="34" charset="-128"/>
                <a:ea typeface="Noto Sans Mono CJK TC Regular" panose="020B0500000000000000" pitchFamily="34" charset="-128"/>
              </a:rPr>
              <a:t>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的夥伴</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。我們的課程經過認證，始終保持最新，有趣，體驗式教學的</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u</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懂。我們的培訓師是經驗豐富的專家，是經過</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en-US" altLang="zh-TW" sz="900" dirty="0" err="1">
                <a:solidFill>
                  <a:schemeClr val="bg1"/>
                </a:solidFill>
                <a:latin typeface="Noto Sans Mono CJK TC Regular" panose="020B0500000000000000" pitchFamily="34" charset="-128"/>
                <a:ea typeface="Noto Sans Mono CJK TC Regular" panose="020B0500000000000000" pitchFamily="34" charset="-128"/>
              </a:rPr>
              <a:t>Scrum.org</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認證的專業</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Scrum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培訓師 （</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Professional Scrum Trainer™)</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，在各種環境中都具有豐富的現實生活經驗。</a:t>
            </a:r>
            <a:endParaRPr lang="en-GB" sz="900" dirty="0">
              <a:solidFill>
                <a:schemeClr val="bg1"/>
              </a:solidFill>
              <a:latin typeface="Noto Sans Mono CJK TC Regular" panose="020B0500000000000000" pitchFamily="34" charset="-128"/>
              <a:ea typeface="Noto Sans Mono CJK TC Regular" panose="020B0500000000000000" pitchFamily="34" charset="-128"/>
            </a:endParaRPr>
          </a:p>
        </p:txBody>
      </p:sp>
    </p:spTree>
    <p:extLst>
      <p:ext uri="{BB962C8B-B14F-4D97-AF65-F5344CB8AC3E}">
        <p14:creationId xmlns:p14="http://schemas.microsoft.com/office/powerpoint/2010/main" val="40923944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61796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藉由遵循完成之定義，</a:t>
            </a:r>
            <a:endParaRPr lang="en-US"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來灌輸品質</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077218"/>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Instilling quality by adhering to a Definition of Done</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631877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4874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透過檢視而學習到的新事物之當下，應當立刻調適</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Is expected to adapt the moment it learns anything new through inspection</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933141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6383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923330"/>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最大化產品價值</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446550"/>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Maximizing the value of the product</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426895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27379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323439"/>
          </a:xfrm>
          <a:prstGeom prst="rect">
            <a:avLst/>
          </a:prstGeom>
          <a:noFill/>
        </p:spPr>
        <p:txBody>
          <a:bodyPr wrap="square" rtlCol="0">
            <a:spAutoFit/>
          </a:bodyPr>
          <a:lstStyle/>
          <a:p>
            <a:pPr algn="ct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營造個可以在</a:t>
            </a:r>
            <a:r>
              <a:rPr lang="en-US" altLang="zh-TW" sz="4000" b="1" dirty="0">
                <a:solidFill>
                  <a:schemeClr val="bg1"/>
                </a:solidFill>
                <a:latin typeface="Noto Sans Mono CJK TC Bold" panose="020B0500000000000000" pitchFamily="34" charset="-128"/>
                <a:ea typeface="Noto Sans Mono CJK TC Bold" panose="020B0500000000000000" pitchFamily="34" charset="-128"/>
              </a:rPr>
              <a:t> Sprint </a:t>
            </a: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期間</a:t>
            </a:r>
            <a:endParaRPr lang="en-CA" altLang="zh-TW" sz="40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將工作轉化成價值的環境</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Foster an environment where work can turn to value during a Sprint</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3049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904090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39807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830997"/>
          </a:xfrm>
          <a:prstGeom prst="rect">
            <a:avLst/>
          </a:prstGeom>
          <a:noFill/>
        </p:spPr>
        <p:txBody>
          <a:bodyPr wrap="square" rtlCol="0">
            <a:spAutoFit/>
          </a:bodyPr>
          <a:lstStyle/>
          <a:p>
            <a:pPr algn="ctr"/>
            <a:r>
              <a:rPr lang="zh-TW" altLang="en-CA" sz="4800" b="1" dirty="0">
                <a:solidFill>
                  <a:schemeClr val="bg1"/>
                </a:solidFill>
                <a:latin typeface="Noto Sans Mono CJK TC Bold" panose="020B0500000000000000" pitchFamily="34" charset="-128"/>
                <a:ea typeface="Noto Sans Mono CJK TC Bold" panose="020B0500000000000000" pitchFamily="34" charset="-128"/>
              </a:rPr>
              <a:t>管理</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 </a:t>
            </a:r>
            <a:r>
              <a:rPr lang="en-US" altLang="zh-TW" sz="48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的工作範疇</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4800" b="1" dirty="0">
                <a:solidFill>
                  <a:schemeClr val="bg1"/>
                </a:solidFill>
                <a:latin typeface="Ubuntu" panose="020B0504030602030204" pitchFamily="34" charset="0"/>
              </a:rPr>
              <a:t>Managing the scope of the Sprint</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95077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09B3-61B8-6D43-ACC0-6C9CFF9C7D71}"/>
              </a:ext>
            </a:extLst>
          </p:cNvPr>
          <p:cNvSpPr>
            <a:spLocks noGrp="1"/>
          </p:cNvSpPr>
          <p:nvPr>
            <p:ph type="title"/>
          </p:nvPr>
        </p:nvSpPr>
        <p:spPr>
          <a:xfrm>
            <a:off x="1053974" y="916216"/>
            <a:ext cx="5489349" cy="1496699"/>
          </a:xfrm>
        </p:spPr>
        <p:txBody>
          <a:bodyPr/>
          <a:lstStyle/>
          <a:p>
            <a:r>
              <a:rPr lang="zh-TW" altLang="en-US" sz="8000" dirty="0"/>
              <a:t>產品負責人</a:t>
            </a:r>
            <a:endParaRPr lang="en-US" sz="8000" dirty="0"/>
          </a:p>
        </p:txBody>
      </p:sp>
      <p:sp>
        <p:nvSpPr>
          <p:cNvPr id="3" name="Text Placeholder 2">
            <a:extLst>
              <a:ext uri="{FF2B5EF4-FFF2-40B4-BE49-F238E27FC236}">
                <a16:creationId xmlns:a16="http://schemas.microsoft.com/office/drawing/2014/main" id="{F3017372-DC7E-A34A-85CC-04C628112E2A}"/>
              </a:ext>
            </a:extLst>
          </p:cNvPr>
          <p:cNvSpPr>
            <a:spLocks noGrp="1"/>
          </p:cNvSpPr>
          <p:nvPr>
            <p:ph type="body" sz="quarter" idx="4294967295"/>
          </p:nvPr>
        </p:nvSpPr>
        <p:spPr>
          <a:xfrm>
            <a:off x="1053974" y="3084179"/>
            <a:ext cx="5489349" cy="837778"/>
          </a:xfrm>
        </p:spPr>
        <p:txBody>
          <a:bodyPr>
            <a:noAutofit/>
          </a:bodyPr>
          <a:lstStyle/>
          <a:p>
            <a:pPr marL="0" indent="0" algn="ctr">
              <a:buNone/>
            </a:pPr>
            <a:r>
              <a:rPr lang="en-US" sz="6600" dirty="0">
                <a:latin typeface="Marvel" pitchFamily="2" charset="0"/>
              </a:rPr>
              <a:t>PRODUCT OWNER</a:t>
            </a:r>
            <a:endParaRPr lang="en-NL" sz="6600">
              <a:latin typeface="Marvel" pitchFamily="2" charset="0"/>
            </a:endParaRPr>
          </a:p>
        </p:txBody>
      </p:sp>
      <p:pic>
        <p:nvPicPr>
          <p:cNvPr id="12" name="Picture 11">
            <a:extLst>
              <a:ext uri="{FF2B5EF4-FFF2-40B4-BE49-F238E27FC236}">
                <a16:creationId xmlns:a16="http://schemas.microsoft.com/office/drawing/2014/main" id="{3EA027F8-4374-B249-9FA6-366D14328E88}"/>
              </a:ext>
            </a:extLst>
          </p:cNvPr>
          <p:cNvPicPr>
            <a:picLocks noChangeAspect="1"/>
          </p:cNvPicPr>
          <p:nvPr/>
        </p:nvPicPr>
        <p:blipFill>
          <a:blip r:embed="rId2"/>
          <a:srcRect/>
          <a:stretch>
            <a:fillRect/>
          </a:stretch>
        </p:blipFill>
        <p:spPr>
          <a:xfrm>
            <a:off x="705966" y="3148554"/>
            <a:ext cx="1042192" cy="1437634"/>
          </a:xfrm>
          <a:custGeom>
            <a:avLst/>
            <a:gdLst>
              <a:gd name="connsiteX0" fmla="*/ 0 w 1042192"/>
              <a:gd name="connsiteY0" fmla="*/ 0 h 1437634"/>
              <a:gd name="connsiteX1" fmla="*/ 591368 w 1042192"/>
              <a:gd name="connsiteY1" fmla="*/ 0 h 1437634"/>
              <a:gd name="connsiteX2" fmla="*/ 830659 w 1042192"/>
              <a:gd name="connsiteY2" fmla="*/ 87015 h 1437634"/>
              <a:gd name="connsiteX3" fmla="*/ 944283 w 1042192"/>
              <a:gd name="connsiteY3" fmla="*/ 211460 h 1437634"/>
              <a:gd name="connsiteX4" fmla="*/ 944283 w 1042192"/>
              <a:gd name="connsiteY4" fmla="*/ 693008 h 1437634"/>
              <a:gd name="connsiteX5" fmla="*/ 814427 w 1042192"/>
              <a:gd name="connsiteY5" fmla="*/ 747115 h 1437634"/>
              <a:gd name="connsiteX6" fmla="*/ 1042192 w 1042192"/>
              <a:gd name="connsiteY6" fmla="*/ 828702 h 1437634"/>
              <a:gd name="connsiteX7" fmla="*/ 1042192 w 1042192"/>
              <a:gd name="connsiteY7" fmla="*/ 1437634 h 1437634"/>
              <a:gd name="connsiteX8" fmla="*/ 0 w 1042192"/>
              <a:gd name="connsiteY8" fmla="*/ 1437634 h 143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2192" h="1437634">
                <a:moveTo>
                  <a:pt x="0" y="0"/>
                </a:moveTo>
                <a:lnTo>
                  <a:pt x="591368" y="0"/>
                </a:lnTo>
                <a:lnTo>
                  <a:pt x="830659" y="87015"/>
                </a:lnTo>
                <a:lnTo>
                  <a:pt x="944283" y="211460"/>
                </a:lnTo>
                <a:lnTo>
                  <a:pt x="944283" y="693008"/>
                </a:lnTo>
                <a:lnTo>
                  <a:pt x="814427" y="747115"/>
                </a:lnTo>
                <a:lnTo>
                  <a:pt x="1042192" y="828702"/>
                </a:lnTo>
                <a:lnTo>
                  <a:pt x="1042192" y="1437634"/>
                </a:lnTo>
                <a:lnTo>
                  <a:pt x="0" y="1437634"/>
                </a:lnTo>
                <a:close/>
              </a:path>
            </a:pathLst>
          </a:custGeom>
        </p:spPr>
      </p:pic>
      <p:sp>
        <p:nvSpPr>
          <p:cNvPr id="13" name="Freeform 12">
            <a:extLst>
              <a:ext uri="{FF2B5EF4-FFF2-40B4-BE49-F238E27FC236}">
                <a16:creationId xmlns:a16="http://schemas.microsoft.com/office/drawing/2014/main" id="{6047EACC-83C6-4B48-AD15-F955DB22C7FA}"/>
              </a:ext>
            </a:extLst>
          </p:cNvPr>
          <p:cNvSpPr/>
          <p:nvPr/>
        </p:nvSpPr>
        <p:spPr>
          <a:xfrm>
            <a:off x="2" y="2"/>
            <a:ext cx="7559673" cy="5327649"/>
          </a:xfrm>
          <a:custGeom>
            <a:avLst/>
            <a:gdLst>
              <a:gd name="connsiteX0" fmla="*/ 654576 w 7559673"/>
              <a:gd name="connsiteY0" fmla="*/ 629685 h 5327649"/>
              <a:gd name="connsiteX1" fmla="*/ 654576 w 7559673"/>
              <a:gd name="connsiteY1" fmla="*/ 4621976 h 5327649"/>
              <a:gd name="connsiteX2" fmla="*/ 6981062 w 7559673"/>
              <a:gd name="connsiteY2" fmla="*/ 4621976 h 5327649"/>
              <a:gd name="connsiteX3" fmla="*/ 6981062 w 7559673"/>
              <a:gd name="connsiteY3" fmla="*/ 629685 h 5327649"/>
              <a:gd name="connsiteX4" fmla="*/ 0 w 7559673"/>
              <a:gd name="connsiteY4" fmla="*/ 0 h 5327649"/>
              <a:gd name="connsiteX5" fmla="*/ 7559673 w 7559673"/>
              <a:gd name="connsiteY5" fmla="*/ 0 h 5327649"/>
              <a:gd name="connsiteX6" fmla="*/ 7559673 w 7559673"/>
              <a:gd name="connsiteY6" fmla="*/ 769745 h 5327649"/>
              <a:gd name="connsiteX7" fmla="*/ 7416658 w 7559673"/>
              <a:gd name="connsiteY7" fmla="*/ 769745 h 5327649"/>
              <a:gd name="connsiteX8" fmla="*/ 7348206 w 7559673"/>
              <a:gd name="connsiteY8" fmla="*/ 838198 h 5327649"/>
              <a:gd name="connsiteX9" fmla="*/ 7348206 w 7559673"/>
              <a:gd name="connsiteY9" fmla="*/ 1111998 h 5327649"/>
              <a:gd name="connsiteX10" fmla="*/ 7416658 w 7559673"/>
              <a:gd name="connsiteY10" fmla="*/ 1180451 h 5327649"/>
              <a:gd name="connsiteX11" fmla="*/ 7559673 w 7559673"/>
              <a:gd name="connsiteY11" fmla="*/ 1180451 h 5327649"/>
              <a:gd name="connsiteX12" fmla="*/ 7559673 w 7559673"/>
              <a:gd name="connsiteY12" fmla="*/ 1325099 h 5327649"/>
              <a:gd name="connsiteX13" fmla="*/ 7416658 w 7559673"/>
              <a:gd name="connsiteY13" fmla="*/ 1325099 h 5327649"/>
              <a:gd name="connsiteX14" fmla="*/ 7348206 w 7559673"/>
              <a:gd name="connsiteY14" fmla="*/ 1393552 h 5327649"/>
              <a:gd name="connsiteX15" fmla="*/ 7348206 w 7559673"/>
              <a:gd name="connsiteY15" fmla="*/ 1667353 h 5327649"/>
              <a:gd name="connsiteX16" fmla="*/ 7416658 w 7559673"/>
              <a:gd name="connsiteY16" fmla="*/ 1735805 h 5327649"/>
              <a:gd name="connsiteX17" fmla="*/ 7559673 w 7559673"/>
              <a:gd name="connsiteY17" fmla="*/ 1735805 h 5327649"/>
              <a:gd name="connsiteX18" fmla="*/ 7559673 w 7559673"/>
              <a:gd name="connsiteY18" fmla="*/ 1880459 h 5327649"/>
              <a:gd name="connsiteX19" fmla="*/ 7416846 w 7559673"/>
              <a:gd name="connsiteY19" fmla="*/ 1880459 h 5327649"/>
              <a:gd name="connsiteX20" fmla="*/ 7348394 w 7559673"/>
              <a:gd name="connsiteY20" fmla="*/ 1948912 h 5327649"/>
              <a:gd name="connsiteX21" fmla="*/ 7348394 w 7559673"/>
              <a:gd name="connsiteY21" fmla="*/ 2222712 h 5327649"/>
              <a:gd name="connsiteX22" fmla="*/ 7416846 w 7559673"/>
              <a:gd name="connsiteY22" fmla="*/ 2291164 h 5327649"/>
              <a:gd name="connsiteX23" fmla="*/ 7559673 w 7559673"/>
              <a:gd name="connsiteY23" fmla="*/ 2291164 h 5327649"/>
              <a:gd name="connsiteX24" fmla="*/ 7559673 w 7559673"/>
              <a:gd name="connsiteY24" fmla="*/ 2435816 h 5327649"/>
              <a:gd name="connsiteX25" fmla="*/ 7416658 w 7559673"/>
              <a:gd name="connsiteY25" fmla="*/ 2435816 h 5327649"/>
              <a:gd name="connsiteX26" fmla="*/ 7348206 w 7559673"/>
              <a:gd name="connsiteY26" fmla="*/ 2504268 h 5327649"/>
              <a:gd name="connsiteX27" fmla="*/ 7348206 w 7559673"/>
              <a:gd name="connsiteY27" fmla="*/ 2778069 h 5327649"/>
              <a:gd name="connsiteX28" fmla="*/ 7416658 w 7559673"/>
              <a:gd name="connsiteY28" fmla="*/ 2846521 h 5327649"/>
              <a:gd name="connsiteX29" fmla="*/ 7559673 w 7559673"/>
              <a:gd name="connsiteY29" fmla="*/ 2846521 h 5327649"/>
              <a:gd name="connsiteX30" fmla="*/ 7559673 w 7559673"/>
              <a:gd name="connsiteY30" fmla="*/ 2991172 h 5327649"/>
              <a:gd name="connsiteX31" fmla="*/ 7416658 w 7559673"/>
              <a:gd name="connsiteY31" fmla="*/ 2991172 h 5327649"/>
              <a:gd name="connsiteX32" fmla="*/ 7348206 w 7559673"/>
              <a:gd name="connsiteY32" fmla="*/ 3059624 h 5327649"/>
              <a:gd name="connsiteX33" fmla="*/ 7348206 w 7559673"/>
              <a:gd name="connsiteY33" fmla="*/ 3333425 h 5327649"/>
              <a:gd name="connsiteX34" fmla="*/ 7416658 w 7559673"/>
              <a:gd name="connsiteY34" fmla="*/ 3401877 h 5327649"/>
              <a:gd name="connsiteX35" fmla="*/ 7559673 w 7559673"/>
              <a:gd name="connsiteY35" fmla="*/ 3401877 h 5327649"/>
              <a:gd name="connsiteX36" fmla="*/ 7559673 w 7559673"/>
              <a:gd name="connsiteY36" fmla="*/ 3546525 h 5327649"/>
              <a:gd name="connsiteX37" fmla="*/ 7416658 w 7559673"/>
              <a:gd name="connsiteY37" fmla="*/ 3546525 h 5327649"/>
              <a:gd name="connsiteX38" fmla="*/ 7348206 w 7559673"/>
              <a:gd name="connsiteY38" fmla="*/ 3614977 h 5327649"/>
              <a:gd name="connsiteX39" fmla="*/ 7348206 w 7559673"/>
              <a:gd name="connsiteY39" fmla="*/ 3888778 h 5327649"/>
              <a:gd name="connsiteX40" fmla="*/ 7416658 w 7559673"/>
              <a:gd name="connsiteY40" fmla="*/ 3957230 h 5327649"/>
              <a:gd name="connsiteX41" fmla="*/ 7559673 w 7559673"/>
              <a:gd name="connsiteY41" fmla="*/ 3957230 h 5327649"/>
              <a:gd name="connsiteX42" fmla="*/ 7559673 w 7559673"/>
              <a:gd name="connsiteY42" fmla="*/ 4101878 h 5327649"/>
              <a:gd name="connsiteX43" fmla="*/ 7416657 w 7559673"/>
              <a:gd name="connsiteY43" fmla="*/ 4101878 h 5327649"/>
              <a:gd name="connsiteX44" fmla="*/ 7348205 w 7559673"/>
              <a:gd name="connsiteY44" fmla="*/ 4170330 h 5327649"/>
              <a:gd name="connsiteX45" fmla="*/ 7348205 w 7559673"/>
              <a:gd name="connsiteY45" fmla="*/ 4444131 h 5327649"/>
              <a:gd name="connsiteX46" fmla="*/ 7416657 w 7559673"/>
              <a:gd name="connsiteY46" fmla="*/ 4512583 h 5327649"/>
              <a:gd name="connsiteX47" fmla="*/ 7559673 w 7559673"/>
              <a:gd name="connsiteY47" fmla="*/ 4512583 h 5327649"/>
              <a:gd name="connsiteX48" fmla="*/ 7559673 w 7559673"/>
              <a:gd name="connsiteY48" fmla="*/ 5327649 h 5327649"/>
              <a:gd name="connsiteX49" fmla="*/ 0 w 7559673"/>
              <a:gd name="connsiteY49" fmla="*/ 5327649 h 5327649"/>
              <a:gd name="connsiteX50" fmla="*/ 0 w 7559673"/>
              <a:gd name="connsiteY50" fmla="*/ 4512590 h 5327649"/>
              <a:gd name="connsiteX51" fmla="*/ 142826 w 7559673"/>
              <a:gd name="connsiteY51" fmla="*/ 4512590 h 5327649"/>
              <a:gd name="connsiteX52" fmla="*/ 211278 w 7559673"/>
              <a:gd name="connsiteY52" fmla="*/ 4444138 h 5327649"/>
              <a:gd name="connsiteX53" fmla="*/ 211278 w 7559673"/>
              <a:gd name="connsiteY53" fmla="*/ 4170337 h 5327649"/>
              <a:gd name="connsiteX54" fmla="*/ 142826 w 7559673"/>
              <a:gd name="connsiteY54" fmla="*/ 4101885 h 5327649"/>
              <a:gd name="connsiteX55" fmla="*/ 0 w 7559673"/>
              <a:gd name="connsiteY55" fmla="*/ 4101885 h 5327649"/>
              <a:gd name="connsiteX56" fmla="*/ 0 w 7559673"/>
              <a:gd name="connsiteY56" fmla="*/ 3957234 h 5327649"/>
              <a:gd name="connsiteX57" fmla="*/ 136899 w 7559673"/>
              <a:gd name="connsiteY57" fmla="*/ 3957234 h 5327649"/>
              <a:gd name="connsiteX58" fmla="*/ 205351 w 7559673"/>
              <a:gd name="connsiteY58" fmla="*/ 3888782 h 5327649"/>
              <a:gd name="connsiteX59" fmla="*/ 205351 w 7559673"/>
              <a:gd name="connsiteY59" fmla="*/ 3614981 h 5327649"/>
              <a:gd name="connsiteX60" fmla="*/ 136899 w 7559673"/>
              <a:gd name="connsiteY60" fmla="*/ 3546529 h 5327649"/>
              <a:gd name="connsiteX61" fmla="*/ 0 w 7559673"/>
              <a:gd name="connsiteY61" fmla="*/ 3546529 h 5327649"/>
              <a:gd name="connsiteX62" fmla="*/ 0 w 7559673"/>
              <a:gd name="connsiteY62" fmla="*/ 3401878 h 5327649"/>
              <a:gd name="connsiteX63" fmla="*/ 142274 w 7559673"/>
              <a:gd name="connsiteY63" fmla="*/ 3401878 h 5327649"/>
              <a:gd name="connsiteX64" fmla="*/ 210726 w 7559673"/>
              <a:gd name="connsiteY64" fmla="*/ 3333426 h 5327649"/>
              <a:gd name="connsiteX65" fmla="*/ 210726 w 7559673"/>
              <a:gd name="connsiteY65" fmla="*/ 3059625 h 5327649"/>
              <a:gd name="connsiteX66" fmla="*/ 142274 w 7559673"/>
              <a:gd name="connsiteY66" fmla="*/ 2991173 h 5327649"/>
              <a:gd name="connsiteX67" fmla="*/ 0 w 7559673"/>
              <a:gd name="connsiteY67" fmla="*/ 2991173 h 5327649"/>
              <a:gd name="connsiteX68" fmla="*/ 0 w 7559673"/>
              <a:gd name="connsiteY68" fmla="*/ 2846522 h 5327649"/>
              <a:gd name="connsiteX69" fmla="*/ 114176 w 7559673"/>
              <a:gd name="connsiteY69" fmla="*/ 2846522 h 5327649"/>
              <a:gd name="connsiteX70" fmla="*/ 182628 w 7559673"/>
              <a:gd name="connsiteY70" fmla="*/ 2778070 h 5327649"/>
              <a:gd name="connsiteX71" fmla="*/ 182628 w 7559673"/>
              <a:gd name="connsiteY71" fmla="*/ 2504269 h 5327649"/>
              <a:gd name="connsiteX72" fmla="*/ 114176 w 7559673"/>
              <a:gd name="connsiteY72" fmla="*/ 2435817 h 5327649"/>
              <a:gd name="connsiteX73" fmla="*/ 0 w 7559673"/>
              <a:gd name="connsiteY73" fmla="*/ 2435817 h 5327649"/>
              <a:gd name="connsiteX74" fmla="*/ 0 w 7559673"/>
              <a:gd name="connsiteY74" fmla="*/ 2291166 h 5327649"/>
              <a:gd name="connsiteX75" fmla="*/ 136899 w 7559673"/>
              <a:gd name="connsiteY75" fmla="*/ 2291166 h 5327649"/>
              <a:gd name="connsiteX76" fmla="*/ 205351 w 7559673"/>
              <a:gd name="connsiteY76" fmla="*/ 2222714 h 5327649"/>
              <a:gd name="connsiteX77" fmla="*/ 205351 w 7559673"/>
              <a:gd name="connsiteY77" fmla="*/ 1948914 h 5327649"/>
              <a:gd name="connsiteX78" fmla="*/ 136899 w 7559673"/>
              <a:gd name="connsiteY78" fmla="*/ 1880462 h 5327649"/>
              <a:gd name="connsiteX79" fmla="*/ 0 w 7559673"/>
              <a:gd name="connsiteY79" fmla="*/ 1880462 h 5327649"/>
              <a:gd name="connsiteX80" fmla="*/ 0 w 7559673"/>
              <a:gd name="connsiteY80" fmla="*/ 1735804 h 5327649"/>
              <a:gd name="connsiteX81" fmla="*/ 156160 w 7559673"/>
              <a:gd name="connsiteY81" fmla="*/ 1735804 h 5327649"/>
              <a:gd name="connsiteX82" fmla="*/ 224611 w 7559673"/>
              <a:gd name="connsiteY82" fmla="*/ 1667352 h 5327649"/>
              <a:gd name="connsiteX83" fmla="*/ 224611 w 7559673"/>
              <a:gd name="connsiteY83" fmla="*/ 1393551 h 5327649"/>
              <a:gd name="connsiteX84" fmla="*/ 156160 w 7559673"/>
              <a:gd name="connsiteY84" fmla="*/ 1325099 h 5327649"/>
              <a:gd name="connsiteX85" fmla="*/ 0 w 7559673"/>
              <a:gd name="connsiteY85" fmla="*/ 1325099 h 5327649"/>
              <a:gd name="connsiteX86" fmla="*/ 0 w 7559673"/>
              <a:gd name="connsiteY86" fmla="*/ 1180455 h 5327649"/>
              <a:gd name="connsiteX87" fmla="*/ 136900 w 7559673"/>
              <a:gd name="connsiteY87" fmla="*/ 1180455 h 5327649"/>
              <a:gd name="connsiteX88" fmla="*/ 205352 w 7559673"/>
              <a:gd name="connsiteY88" fmla="*/ 1112003 h 5327649"/>
              <a:gd name="connsiteX89" fmla="*/ 205352 w 7559673"/>
              <a:gd name="connsiteY89" fmla="*/ 838202 h 5327649"/>
              <a:gd name="connsiteX90" fmla="*/ 136900 w 7559673"/>
              <a:gd name="connsiteY90" fmla="*/ 769750 h 5327649"/>
              <a:gd name="connsiteX91" fmla="*/ 0 w 7559673"/>
              <a:gd name="connsiteY91" fmla="*/ 769750 h 532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7559673" h="5327649">
                <a:moveTo>
                  <a:pt x="654576" y="629685"/>
                </a:moveTo>
                <a:lnTo>
                  <a:pt x="654576" y="4621976"/>
                </a:lnTo>
                <a:lnTo>
                  <a:pt x="6981062" y="4621976"/>
                </a:lnTo>
                <a:lnTo>
                  <a:pt x="6981062" y="629685"/>
                </a:lnTo>
                <a:close/>
                <a:moveTo>
                  <a:pt x="0" y="0"/>
                </a:moveTo>
                <a:lnTo>
                  <a:pt x="7559673" y="0"/>
                </a:lnTo>
                <a:lnTo>
                  <a:pt x="7559673" y="769745"/>
                </a:lnTo>
                <a:lnTo>
                  <a:pt x="7416658" y="769745"/>
                </a:lnTo>
                <a:cubicBezTo>
                  <a:pt x="7378853" y="769745"/>
                  <a:pt x="7348206" y="800392"/>
                  <a:pt x="7348206" y="838198"/>
                </a:cubicBezTo>
                <a:lnTo>
                  <a:pt x="7348206" y="1111998"/>
                </a:lnTo>
                <a:cubicBezTo>
                  <a:pt x="7348206" y="1149804"/>
                  <a:pt x="7378853" y="1180451"/>
                  <a:pt x="7416658" y="1180451"/>
                </a:cubicBezTo>
                <a:lnTo>
                  <a:pt x="7559673" y="1180451"/>
                </a:lnTo>
                <a:lnTo>
                  <a:pt x="7559673" y="1325099"/>
                </a:lnTo>
                <a:lnTo>
                  <a:pt x="7416658" y="1325099"/>
                </a:lnTo>
                <a:cubicBezTo>
                  <a:pt x="7378853" y="1325099"/>
                  <a:pt x="7348206" y="1355746"/>
                  <a:pt x="7348206" y="1393552"/>
                </a:cubicBezTo>
                <a:lnTo>
                  <a:pt x="7348206" y="1667353"/>
                </a:lnTo>
                <a:cubicBezTo>
                  <a:pt x="7348206" y="1705158"/>
                  <a:pt x="7378853" y="1735805"/>
                  <a:pt x="7416658" y="1735805"/>
                </a:cubicBezTo>
                <a:lnTo>
                  <a:pt x="7559673" y="1735805"/>
                </a:lnTo>
                <a:lnTo>
                  <a:pt x="7559673" y="1880459"/>
                </a:lnTo>
                <a:lnTo>
                  <a:pt x="7416846" y="1880459"/>
                </a:lnTo>
                <a:cubicBezTo>
                  <a:pt x="7379041" y="1880459"/>
                  <a:pt x="7348394" y="1911107"/>
                  <a:pt x="7348394" y="1948912"/>
                </a:cubicBezTo>
                <a:lnTo>
                  <a:pt x="7348394" y="2222712"/>
                </a:lnTo>
                <a:cubicBezTo>
                  <a:pt x="7348394" y="2260517"/>
                  <a:pt x="7379041" y="2291164"/>
                  <a:pt x="7416846" y="2291164"/>
                </a:cubicBezTo>
                <a:lnTo>
                  <a:pt x="7559673" y="2291164"/>
                </a:lnTo>
                <a:lnTo>
                  <a:pt x="7559673" y="2435816"/>
                </a:lnTo>
                <a:lnTo>
                  <a:pt x="7416658" y="2435816"/>
                </a:lnTo>
                <a:cubicBezTo>
                  <a:pt x="7378853" y="2435816"/>
                  <a:pt x="7348206" y="2466463"/>
                  <a:pt x="7348206" y="2504268"/>
                </a:cubicBezTo>
                <a:lnTo>
                  <a:pt x="7348206" y="2778069"/>
                </a:lnTo>
                <a:cubicBezTo>
                  <a:pt x="7348206" y="2815874"/>
                  <a:pt x="7378853" y="2846521"/>
                  <a:pt x="7416658" y="2846521"/>
                </a:cubicBezTo>
                <a:lnTo>
                  <a:pt x="7559673" y="2846521"/>
                </a:lnTo>
                <a:lnTo>
                  <a:pt x="7559673" y="2991172"/>
                </a:lnTo>
                <a:lnTo>
                  <a:pt x="7416658" y="2991172"/>
                </a:lnTo>
                <a:cubicBezTo>
                  <a:pt x="7378853" y="2991172"/>
                  <a:pt x="7348206" y="3021819"/>
                  <a:pt x="7348206" y="3059624"/>
                </a:cubicBezTo>
                <a:lnTo>
                  <a:pt x="7348206" y="3333425"/>
                </a:lnTo>
                <a:cubicBezTo>
                  <a:pt x="7348206" y="3371230"/>
                  <a:pt x="7378853" y="3401877"/>
                  <a:pt x="7416658" y="3401877"/>
                </a:cubicBezTo>
                <a:lnTo>
                  <a:pt x="7559673" y="3401877"/>
                </a:lnTo>
                <a:lnTo>
                  <a:pt x="7559673" y="3546525"/>
                </a:lnTo>
                <a:lnTo>
                  <a:pt x="7416658" y="3546525"/>
                </a:lnTo>
                <a:cubicBezTo>
                  <a:pt x="7378853" y="3546525"/>
                  <a:pt x="7348206" y="3577172"/>
                  <a:pt x="7348206" y="3614977"/>
                </a:cubicBezTo>
                <a:lnTo>
                  <a:pt x="7348206" y="3888778"/>
                </a:lnTo>
                <a:cubicBezTo>
                  <a:pt x="7348206" y="3926583"/>
                  <a:pt x="7378853" y="3957230"/>
                  <a:pt x="7416658" y="3957230"/>
                </a:cubicBezTo>
                <a:lnTo>
                  <a:pt x="7559673" y="3957230"/>
                </a:lnTo>
                <a:lnTo>
                  <a:pt x="7559673" y="4101878"/>
                </a:lnTo>
                <a:lnTo>
                  <a:pt x="7416657" y="4101878"/>
                </a:lnTo>
                <a:cubicBezTo>
                  <a:pt x="7378852" y="4101878"/>
                  <a:pt x="7348205" y="4132525"/>
                  <a:pt x="7348205" y="4170330"/>
                </a:cubicBezTo>
                <a:lnTo>
                  <a:pt x="7348205" y="4444131"/>
                </a:lnTo>
                <a:cubicBezTo>
                  <a:pt x="7348205" y="4481936"/>
                  <a:pt x="7378852" y="4512583"/>
                  <a:pt x="7416657" y="4512583"/>
                </a:cubicBezTo>
                <a:lnTo>
                  <a:pt x="7559673" y="4512583"/>
                </a:lnTo>
                <a:lnTo>
                  <a:pt x="7559673" y="5327649"/>
                </a:lnTo>
                <a:lnTo>
                  <a:pt x="0" y="5327649"/>
                </a:lnTo>
                <a:lnTo>
                  <a:pt x="0" y="4512590"/>
                </a:lnTo>
                <a:lnTo>
                  <a:pt x="142826" y="4512590"/>
                </a:lnTo>
                <a:cubicBezTo>
                  <a:pt x="180631" y="4512590"/>
                  <a:pt x="211278" y="4481943"/>
                  <a:pt x="211278" y="4444138"/>
                </a:cubicBezTo>
                <a:lnTo>
                  <a:pt x="211278" y="4170337"/>
                </a:lnTo>
                <a:cubicBezTo>
                  <a:pt x="211278" y="4132532"/>
                  <a:pt x="180631" y="4101885"/>
                  <a:pt x="142826" y="4101885"/>
                </a:cubicBezTo>
                <a:lnTo>
                  <a:pt x="0" y="4101885"/>
                </a:lnTo>
                <a:lnTo>
                  <a:pt x="0" y="3957234"/>
                </a:lnTo>
                <a:lnTo>
                  <a:pt x="136899" y="3957234"/>
                </a:lnTo>
                <a:cubicBezTo>
                  <a:pt x="174704" y="3957234"/>
                  <a:pt x="205351" y="3926587"/>
                  <a:pt x="205351" y="3888782"/>
                </a:cubicBezTo>
                <a:lnTo>
                  <a:pt x="205351" y="3614981"/>
                </a:lnTo>
                <a:cubicBezTo>
                  <a:pt x="205351" y="3577176"/>
                  <a:pt x="174704" y="3546529"/>
                  <a:pt x="136899" y="3546529"/>
                </a:cubicBezTo>
                <a:lnTo>
                  <a:pt x="0" y="3546529"/>
                </a:lnTo>
                <a:lnTo>
                  <a:pt x="0" y="3401878"/>
                </a:lnTo>
                <a:lnTo>
                  <a:pt x="142274" y="3401878"/>
                </a:lnTo>
                <a:cubicBezTo>
                  <a:pt x="180079" y="3401878"/>
                  <a:pt x="210726" y="3371231"/>
                  <a:pt x="210726" y="3333426"/>
                </a:cubicBezTo>
                <a:lnTo>
                  <a:pt x="210726" y="3059625"/>
                </a:lnTo>
                <a:cubicBezTo>
                  <a:pt x="210726" y="3021820"/>
                  <a:pt x="180079" y="2991173"/>
                  <a:pt x="142274" y="2991173"/>
                </a:cubicBezTo>
                <a:lnTo>
                  <a:pt x="0" y="2991173"/>
                </a:lnTo>
                <a:lnTo>
                  <a:pt x="0" y="2846522"/>
                </a:lnTo>
                <a:lnTo>
                  <a:pt x="114176" y="2846522"/>
                </a:lnTo>
                <a:cubicBezTo>
                  <a:pt x="151981" y="2846522"/>
                  <a:pt x="182628" y="2815875"/>
                  <a:pt x="182628" y="2778070"/>
                </a:cubicBezTo>
                <a:lnTo>
                  <a:pt x="182628" y="2504269"/>
                </a:lnTo>
                <a:cubicBezTo>
                  <a:pt x="182628" y="2466464"/>
                  <a:pt x="151981" y="2435817"/>
                  <a:pt x="114176" y="2435817"/>
                </a:cubicBezTo>
                <a:lnTo>
                  <a:pt x="0" y="2435817"/>
                </a:lnTo>
                <a:lnTo>
                  <a:pt x="0" y="2291166"/>
                </a:lnTo>
                <a:lnTo>
                  <a:pt x="136899" y="2291166"/>
                </a:lnTo>
                <a:cubicBezTo>
                  <a:pt x="174704" y="2291166"/>
                  <a:pt x="205351" y="2260519"/>
                  <a:pt x="205351" y="2222714"/>
                </a:cubicBezTo>
                <a:lnTo>
                  <a:pt x="205351" y="1948914"/>
                </a:lnTo>
                <a:cubicBezTo>
                  <a:pt x="205351" y="1911109"/>
                  <a:pt x="174704" y="1880462"/>
                  <a:pt x="136899" y="1880462"/>
                </a:cubicBezTo>
                <a:lnTo>
                  <a:pt x="0" y="1880462"/>
                </a:lnTo>
                <a:lnTo>
                  <a:pt x="0" y="1735804"/>
                </a:lnTo>
                <a:lnTo>
                  <a:pt x="156160" y="1735804"/>
                </a:lnTo>
                <a:cubicBezTo>
                  <a:pt x="193965" y="1735804"/>
                  <a:pt x="224611" y="1705157"/>
                  <a:pt x="224611" y="1667352"/>
                </a:cubicBezTo>
                <a:lnTo>
                  <a:pt x="224611" y="1393551"/>
                </a:lnTo>
                <a:cubicBezTo>
                  <a:pt x="224611" y="1355746"/>
                  <a:pt x="193965" y="1325099"/>
                  <a:pt x="156160" y="1325099"/>
                </a:cubicBezTo>
                <a:lnTo>
                  <a:pt x="0" y="1325099"/>
                </a:lnTo>
                <a:lnTo>
                  <a:pt x="0" y="1180455"/>
                </a:lnTo>
                <a:lnTo>
                  <a:pt x="136900" y="1180455"/>
                </a:lnTo>
                <a:cubicBezTo>
                  <a:pt x="174704" y="1180455"/>
                  <a:pt x="205352" y="1149808"/>
                  <a:pt x="205352" y="1112003"/>
                </a:cubicBezTo>
                <a:lnTo>
                  <a:pt x="205352" y="838202"/>
                </a:lnTo>
                <a:cubicBezTo>
                  <a:pt x="205352" y="800397"/>
                  <a:pt x="174704" y="769750"/>
                  <a:pt x="136900" y="769750"/>
                </a:cubicBezTo>
                <a:lnTo>
                  <a:pt x="0" y="769750"/>
                </a:lnTo>
                <a:close/>
              </a:path>
            </a:pathLst>
          </a:cu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NL" dirty="0"/>
          </a:p>
        </p:txBody>
      </p:sp>
    </p:spTree>
    <p:extLst>
      <p:ext uri="{BB962C8B-B14F-4D97-AF65-F5344CB8AC3E}">
        <p14:creationId xmlns:p14="http://schemas.microsoft.com/office/powerpoint/2010/main" val="18536586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85662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569660"/>
          </a:xfrm>
          <a:prstGeom prst="rect">
            <a:avLst/>
          </a:prstGeom>
          <a:noFill/>
        </p:spPr>
        <p:txBody>
          <a:bodyPr wrap="square" rtlCol="0">
            <a:spAutoFit/>
          </a:bodyPr>
          <a:lstStyle/>
          <a:p>
            <a:pPr algn="ctr"/>
            <a:r>
              <a:rPr lang="zh-TW" altLang="en-CA" sz="4800" b="1" dirty="0">
                <a:solidFill>
                  <a:schemeClr val="bg1"/>
                </a:solidFill>
                <a:latin typeface="Noto Sans Mono CJK TC Bold" panose="020B0500000000000000" pitchFamily="34" charset="-128"/>
                <a:ea typeface="Noto Sans Mono CJK TC Bold" panose="020B0500000000000000" pitchFamily="34" charset="-128"/>
              </a:rPr>
              <a:t>支持</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運用專注在創造</a:t>
            </a:r>
            <a:endParaRPr lang="en-CA" altLang="zh-TW" sz="48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符合完成之定義的增量</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Supports application of focus for creating a Done Increment</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3049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83582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2791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569660"/>
          </a:xfrm>
          <a:prstGeom prst="rect">
            <a:avLst/>
          </a:prstGeom>
          <a:noFill/>
        </p:spPr>
        <p:txBody>
          <a:bodyPr wrap="square" rtlCol="0">
            <a:spAutoFit/>
          </a:bodyPr>
          <a:lstStyle/>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按照 </a:t>
            </a:r>
            <a:r>
              <a:rPr lang="en-CA" altLang="zh-TW" sz="4800" b="1" dirty="0">
                <a:solidFill>
                  <a:schemeClr val="bg1"/>
                </a:solidFill>
                <a:latin typeface="Noto Sans Mono CJK TC Bold" panose="020B0500000000000000" pitchFamily="34" charset="-128"/>
                <a:ea typeface="Noto Sans Mono CJK TC Bold" panose="020B0500000000000000" pitchFamily="34" charset="-128"/>
              </a:rPr>
              <a:t>Scrum </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指南中的 </a:t>
            </a:r>
            <a:r>
              <a:rPr lang="en-US" altLang="zh-TW" sz="4800" b="1" dirty="0">
                <a:solidFill>
                  <a:schemeClr val="bg1"/>
                </a:solidFill>
                <a:latin typeface="Noto Sans Mono CJK TC Bold" panose="020B0500000000000000" pitchFamily="34" charset="-128"/>
                <a:ea typeface="Noto Sans Mono CJK TC Bold" panose="020B0500000000000000" pitchFamily="34" charset="-128"/>
              </a:rPr>
              <a:t>Scrum </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來建立 </a:t>
            </a:r>
            <a:r>
              <a:rPr lang="en-CA" altLang="zh-TW" sz="4800" b="1" dirty="0">
                <a:solidFill>
                  <a:schemeClr val="bg1"/>
                </a:solidFill>
                <a:latin typeface="Noto Sans Mono CJK TC Bold" panose="020B0500000000000000" pitchFamily="34" charset="-128"/>
                <a:ea typeface="Noto Sans Mono CJK TC Bold" panose="020B0500000000000000" pitchFamily="34" charset="-128"/>
              </a:rPr>
              <a:t>Scrum</a:t>
            </a:r>
            <a:endParaRPr lang="zh-TW" altLang="en-US" sz="4800" b="1" dirty="0">
              <a:solidFill>
                <a:schemeClr val="bg1"/>
              </a:solidFill>
              <a:latin typeface="Noto Sans Mono CJK TC Bold" panose="020B0500000000000000" pitchFamily="34" charset="-128"/>
              <a:ea typeface="Noto Sans Mono CJK TC Bold" panose="020B0500000000000000" pitchFamily="34" charset="-128"/>
            </a:endParaRP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2123658"/>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Establishing Scrum as defined in the Scrum Guide</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3049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841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71329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協助找到定義</a:t>
            </a:r>
            <a:endParaRPr lang="en-CA" altLang="zh-TW" sz="5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產品目的技巧</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Helping find techniques for Product Goal definition </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3049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2808714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67732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569660"/>
          </a:xfrm>
          <a:prstGeom prst="rect">
            <a:avLst/>
          </a:prstGeom>
          <a:noFill/>
        </p:spPr>
        <p:txBody>
          <a:bodyPr wrap="square" rtlCol="0">
            <a:spAutoFit/>
          </a:bodyPr>
          <a:lstStyle/>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擬定和明確的傳達</a:t>
            </a:r>
            <a:endParaRPr lang="en-CA" altLang="zh-TW" sz="48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產品目的 </a:t>
            </a:r>
            <a:r>
              <a:rPr lang="en-US" altLang="zh-TW" sz="4800" b="1" dirty="0">
                <a:solidFill>
                  <a:schemeClr val="bg1"/>
                </a:solidFill>
                <a:latin typeface="Noto Sans Mono CJK TC Bold" panose="020B0500000000000000" pitchFamily="34" charset="-128"/>
                <a:ea typeface="Noto Sans Mono CJK TC Bold" panose="020B0500000000000000" pitchFamily="34" charset="-128"/>
              </a:rPr>
              <a:t>(Product Goal)</a:t>
            </a:r>
            <a:endParaRPr lang="zh-TW" altLang="en-US" sz="4800" b="1" dirty="0">
              <a:solidFill>
                <a:schemeClr val="bg1"/>
              </a:solidFill>
              <a:latin typeface="Noto Sans Mono CJK TC Bold" panose="020B0500000000000000" pitchFamily="34" charset="-128"/>
              <a:ea typeface="Noto Sans Mono CJK TC Bold" panose="020B0500000000000000" pitchFamily="34" charset="-128"/>
            </a:endParaRP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Developing and explicitly communicating the Product Goal</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720680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52541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754326"/>
          </a:xfrm>
          <a:prstGeom prst="rect">
            <a:avLst/>
          </a:prstGeom>
          <a:noFill/>
        </p:spPr>
        <p:txBody>
          <a:bodyPr wrap="square" rtlCol="0">
            <a:spAutoFit/>
          </a:bodyPr>
          <a:lstStyle/>
          <a:p>
            <a:pPr algn="ct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與利害關係人一起檢視與調適 </a:t>
            </a:r>
            <a:r>
              <a:rPr lang="en-US" altLang="zh-TW" sz="36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的結果，</a:t>
            </a:r>
            <a:endParaRPr lang="en-CA" altLang="zh-TW" sz="36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與為下一個 </a:t>
            </a:r>
            <a:r>
              <a:rPr lang="en-US" altLang="zh-TW" sz="3600" b="1" dirty="0">
                <a:solidFill>
                  <a:schemeClr val="bg1"/>
                </a:solidFill>
                <a:latin typeface="Noto Sans Mono CJK TC Bold" panose="020B0500000000000000" pitchFamily="34" charset="-128"/>
                <a:ea typeface="Noto Sans Mono CJK TC Bold" panose="020B0500000000000000" pitchFamily="34" charset="-128"/>
              </a:rPr>
              <a:t>Sprint</a:t>
            </a: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 進行調試</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Together with  stakeholders inspect the results &amp; adjust for the next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74324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4506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42178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200329"/>
          </a:xfrm>
          <a:prstGeom prst="rect">
            <a:avLst/>
          </a:prstGeom>
          <a:noFill/>
        </p:spPr>
        <p:txBody>
          <a:bodyPr wrap="square" rtlCol="0">
            <a:spAutoFit/>
          </a:bodyPr>
          <a:lstStyle/>
          <a:p>
            <a:pPr algn="ct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營造個可將工作事項整理排序為一份 </a:t>
            </a:r>
            <a:r>
              <a:rPr lang="en-US" altLang="zh-TW" sz="3600" b="1" dirty="0">
                <a:solidFill>
                  <a:schemeClr val="bg1"/>
                </a:solidFill>
                <a:latin typeface="Noto Sans Mono CJK TC Bold" panose="020B0500000000000000" pitchFamily="34" charset="-128"/>
                <a:ea typeface="Noto Sans Mono CJK TC Bold" panose="020B0500000000000000" pitchFamily="34" charset="-128"/>
              </a:rPr>
              <a:t>Product Backlog </a:t>
            </a: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的環境</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Foster an environment where work is ordered  into a Product Backlog</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6636458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1032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569660"/>
          </a:xfrm>
          <a:prstGeom prst="rect">
            <a:avLst/>
          </a:prstGeom>
          <a:noFill/>
        </p:spPr>
        <p:txBody>
          <a:bodyPr wrap="square" rtlCol="0">
            <a:spAutoFit/>
          </a:bodyPr>
          <a:lstStyle/>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承諾會致力於達成 </a:t>
            </a:r>
            <a:r>
              <a:rPr lang="en-US" altLang="zh-TW" sz="4800" b="1" dirty="0">
                <a:solidFill>
                  <a:schemeClr val="bg1"/>
                </a:solidFill>
                <a:latin typeface="Noto Sans Mono CJK TC Bold" panose="020B0500000000000000" pitchFamily="34" charset="-128"/>
                <a:ea typeface="Noto Sans Mono CJK TC Bold" panose="020B0500000000000000" pitchFamily="34" charset="-128"/>
              </a:rPr>
              <a:t>Sprint Goal</a:t>
            </a:r>
            <a:endParaRPr lang="zh-TW" altLang="en-US" sz="4800" b="1" dirty="0">
              <a:solidFill>
                <a:schemeClr val="bg1"/>
              </a:solidFill>
              <a:latin typeface="Noto Sans Mono CJK TC Bold" panose="020B0500000000000000" pitchFamily="34" charset="-128"/>
              <a:ea typeface="Noto Sans Mono CJK TC Bold" panose="020B0500000000000000" pitchFamily="34" charset="-128"/>
            </a:endParaRP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200329"/>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Committed to achieving the Sprint Goal</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756337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18435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015663"/>
          </a:xfrm>
          <a:prstGeom prst="rect">
            <a:avLst/>
          </a:prstGeom>
          <a:noFill/>
        </p:spPr>
        <p:txBody>
          <a:bodyPr wrap="square" rtlCol="0">
            <a:spAutoFit/>
          </a:bodyPr>
          <a:lstStyle/>
          <a:p>
            <a:pPr algn="ctr"/>
            <a:r>
              <a:rPr lang="zh-TW" altLang="en-US" sz="6000" b="1" dirty="0">
                <a:solidFill>
                  <a:schemeClr val="bg1"/>
                </a:solidFill>
                <a:latin typeface="Noto Sans Mono CJK TC Bold" panose="020B0500000000000000" pitchFamily="34" charset="-128"/>
                <a:ea typeface="Noto Sans Mono CJK TC Bold" panose="020B0500000000000000" pitchFamily="34" charset="-128"/>
              </a:rPr>
              <a:t>探索技術的創新</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446550"/>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Exploring technical innovations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0974609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67287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排序</a:t>
            </a:r>
            <a:r>
              <a:rPr lang="en-CA" altLang="zh-TW" sz="5400" b="1" dirty="0">
                <a:solidFill>
                  <a:schemeClr val="bg1"/>
                </a:solidFill>
                <a:latin typeface="Noto Sans Mono CJK TC Bold" panose="020B0500000000000000" pitchFamily="34" charset="-128"/>
                <a:ea typeface="Noto Sans Mono CJK TC Bold" panose="020B0500000000000000" pitchFamily="34" charset="-128"/>
              </a:rPr>
              <a:t>Product Backlog </a:t>
            </a: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中的工作</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2123658"/>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Ordering the work  into a Product Backlog.</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7340005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752173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以教練的方式教導</a:t>
            </a:r>
            <a:endParaRPr lang="en-CA"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自我管理和跨職能</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Coaching in self-management and cross-functionality</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16151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09B3-61B8-6D43-ACC0-6C9CFF9C7D71}"/>
              </a:ext>
            </a:extLst>
          </p:cNvPr>
          <p:cNvSpPr>
            <a:spLocks noGrp="1"/>
          </p:cNvSpPr>
          <p:nvPr>
            <p:ph type="title"/>
          </p:nvPr>
        </p:nvSpPr>
        <p:spPr>
          <a:xfrm>
            <a:off x="1053974" y="916216"/>
            <a:ext cx="5489349" cy="1496699"/>
          </a:xfrm>
        </p:spPr>
        <p:txBody>
          <a:bodyPr/>
          <a:lstStyle/>
          <a:p>
            <a:r>
              <a:rPr lang="en-US" altLang="zh-TW" sz="6600" dirty="0"/>
              <a:t>SCRUM MASTER</a:t>
            </a:r>
            <a:endParaRPr lang="en-US" sz="6600" dirty="0"/>
          </a:p>
        </p:txBody>
      </p:sp>
      <p:pic>
        <p:nvPicPr>
          <p:cNvPr id="9" name="Picture 8">
            <a:extLst>
              <a:ext uri="{FF2B5EF4-FFF2-40B4-BE49-F238E27FC236}">
                <a16:creationId xmlns:a16="http://schemas.microsoft.com/office/drawing/2014/main" id="{FEDDA1B5-E18D-5942-BC07-FE664EC40FBD}"/>
              </a:ext>
            </a:extLst>
          </p:cNvPr>
          <p:cNvPicPr>
            <a:picLocks noChangeAspect="1"/>
          </p:cNvPicPr>
          <p:nvPr/>
        </p:nvPicPr>
        <p:blipFill rotWithShape="1">
          <a:blip r:embed="rId3"/>
          <a:srcRect l="13225" t="40862" r="13285" b="1270"/>
          <a:stretch/>
        </p:blipFill>
        <p:spPr>
          <a:xfrm>
            <a:off x="3293728" y="2914736"/>
            <a:ext cx="1392708" cy="1603118"/>
          </a:xfrm>
          <a:custGeom>
            <a:avLst/>
            <a:gdLst>
              <a:gd name="connsiteX0" fmla="*/ 719273 w 1329700"/>
              <a:gd name="connsiteY0" fmla="*/ 0 h 1530591"/>
              <a:gd name="connsiteX1" fmla="*/ 1329700 w 1329700"/>
              <a:gd name="connsiteY1" fmla="*/ 270248 h 1530591"/>
              <a:gd name="connsiteX2" fmla="*/ 1329700 w 1329700"/>
              <a:gd name="connsiteY2" fmla="*/ 1530591 h 1530591"/>
              <a:gd name="connsiteX3" fmla="*/ 0 w 1329700"/>
              <a:gd name="connsiteY3" fmla="*/ 1530591 h 1530591"/>
              <a:gd name="connsiteX4" fmla="*/ 0 w 1329700"/>
              <a:gd name="connsiteY4" fmla="*/ 857315 h 1530591"/>
              <a:gd name="connsiteX5" fmla="*/ 103924 w 1329700"/>
              <a:gd name="connsiteY5" fmla="*/ 843459 h 1530591"/>
              <a:gd name="connsiteX6" fmla="*/ 187051 w 1329700"/>
              <a:gd name="connsiteY6" fmla="*/ 948271 h 1530591"/>
              <a:gd name="connsiteX7" fmla="*/ 378605 w 1329700"/>
              <a:gd name="connsiteY7" fmla="*/ 767560 h 1530591"/>
              <a:gd name="connsiteX8" fmla="*/ 215965 w 1329700"/>
              <a:gd name="connsiteY8" fmla="*/ 597691 h 1530591"/>
              <a:gd name="connsiteX9" fmla="*/ 237650 w 1329700"/>
              <a:gd name="connsiteY9" fmla="*/ 333852 h 1530591"/>
              <a:gd name="connsiteX10" fmla="*/ 378605 w 1329700"/>
              <a:gd name="connsiteY10" fmla="*/ 163984 h 1530591"/>
              <a:gd name="connsiteX11" fmla="*/ 501489 w 1329700"/>
              <a:gd name="connsiteY11" fmla="*/ 19414 h 1530591"/>
              <a:gd name="connsiteX12" fmla="*/ 707500 w 1329700"/>
              <a:gd name="connsiteY12" fmla="*/ 4957 h 1530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29700" h="1530591">
                <a:moveTo>
                  <a:pt x="719273" y="0"/>
                </a:moveTo>
                <a:lnTo>
                  <a:pt x="1329700" y="270248"/>
                </a:lnTo>
                <a:lnTo>
                  <a:pt x="1329700" y="1530591"/>
                </a:lnTo>
                <a:lnTo>
                  <a:pt x="0" y="1530591"/>
                </a:lnTo>
                <a:lnTo>
                  <a:pt x="0" y="857315"/>
                </a:lnTo>
                <a:lnTo>
                  <a:pt x="103924" y="843459"/>
                </a:lnTo>
                <a:lnTo>
                  <a:pt x="187051" y="948271"/>
                </a:lnTo>
                <a:lnTo>
                  <a:pt x="378605" y="767560"/>
                </a:lnTo>
                <a:lnTo>
                  <a:pt x="215965" y="597691"/>
                </a:lnTo>
                <a:lnTo>
                  <a:pt x="237650" y="333852"/>
                </a:lnTo>
                <a:lnTo>
                  <a:pt x="378605" y="163984"/>
                </a:lnTo>
                <a:lnTo>
                  <a:pt x="501489" y="19414"/>
                </a:lnTo>
                <a:lnTo>
                  <a:pt x="707500" y="4957"/>
                </a:lnTo>
                <a:close/>
              </a:path>
            </a:pathLst>
          </a:custGeom>
        </p:spPr>
      </p:pic>
      <p:sp>
        <p:nvSpPr>
          <p:cNvPr id="16" name="Freeform 15">
            <a:extLst>
              <a:ext uri="{FF2B5EF4-FFF2-40B4-BE49-F238E27FC236}">
                <a16:creationId xmlns:a16="http://schemas.microsoft.com/office/drawing/2014/main" id="{9C3F44FC-DE01-6045-8746-B3CB6896458C}"/>
              </a:ext>
            </a:extLst>
          </p:cNvPr>
          <p:cNvSpPr/>
          <p:nvPr/>
        </p:nvSpPr>
        <p:spPr>
          <a:xfrm>
            <a:off x="2" y="2"/>
            <a:ext cx="7559673" cy="5327649"/>
          </a:xfrm>
          <a:custGeom>
            <a:avLst/>
            <a:gdLst>
              <a:gd name="connsiteX0" fmla="*/ 654576 w 7559673"/>
              <a:gd name="connsiteY0" fmla="*/ 629685 h 5327649"/>
              <a:gd name="connsiteX1" fmla="*/ 654576 w 7559673"/>
              <a:gd name="connsiteY1" fmla="*/ 4621976 h 5327649"/>
              <a:gd name="connsiteX2" fmla="*/ 6981062 w 7559673"/>
              <a:gd name="connsiteY2" fmla="*/ 4621976 h 5327649"/>
              <a:gd name="connsiteX3" fmla="*/ 6981062 w 7559673"/>
              <a:gd name="connsiteY3" fmla="*/ 629685 h 5327649"/>
              <a:gd name="connsiteX4" fmla="*/ 0 w 7559673"/>
              <a:gd name="connsiteY4" fmla="*/ 0 h 5327649"/>
              <a:gd name="connsiteX5" fmla="*/ 7559673 w 7559673"/>
              <a:gd name="connsiteY5" fmla="*/ 0 h 5327649"/>
              <a:gd name="connsiteX6" fmla="*/ 7559673 w 7559673"/>
              <a:gd name="connsiteY6" fmla="*/ 769745 h 5327649"/>
              <a:gd name="connsiteX7" fmla="*/ 7416658 w 7559673"/>
              <a:gd name="connsiteY7" fmla="*/ 769745 h 5327649"/>
              <a:gd name="connsiteX8" fmla="*/ 7348206 w 7559673"/>
              <a:gd name="connsiteY8" fmla="*/ 838198 h 5327649"/>
              <a:gd name="connsiteX9" fmla="*/ 7348206 w 7559673"/>
              <a:gd name="connsiteY9" fmla="*/ 1111998 h 5327649"/>
              <a:gd name="connsiteX10" fmla="*/ 7416658 w 7559673"/>
              <a:gd name="connsiteY10" fmla="*/ 1180451 h 5327649"/>
              <a:gd name="connsiteX11" fmla="*/ 7559673 w 7559673"/>
              <a:gd name="connsiteY11" fmla="*/ 1180451 h 5327649"/>
              <a:gd name="connsiteX12" fmla="*/ 7559673 w 7559673"/>
              <a:gd name="connsiteY12" fmla="*/ 1325099 h 5327649"/>
              <a:gd name="connsiteX13" fmla="*/ 7416658 w 7559673"/>
              <a:gd name="connsiteY13" fmla="*/ 1325099 h 5327649"/>
              <a:gd name="connsiteX14" fmla="*/ 7348206 w 7559673"/>
              <a:gd name="connsiteY14" fmla="*/ 1393552 h 5327649"/>
              <a:gd name="connsiteX15" fmla="*/ 7348206 w 7559673"/>
              <a:gd name="connsiteY15" fmla="*/ 1667353 h 5327649"/>
              <a:gd name="connsiteX16" fmla="*/ 7416658 w 7559673"/>
              <a:gd name="connsiteY16" fmla="*/ 1735805 h 5327649"/>
              <a:gd name="connsiteX17" fmla="*/ 7559673 w 7559673"/>
              <a:gd name="connsiteY17" fmla="*/ 1735805 h 5327649"/>
              <a:gd name="connsiteX18" fmla="*/ 7559673 w 7559673"/>
              <a:gd name="connsiteY18" fmla="*/ 1880459 h 5327649"/>
              <a:gd name="connsiteX19" fmla="*/ 7416846 w 7559673"/>
              <a:gd name="connsiteY19" fmla="*/ 1880459 h 5327649"/>
              <a:gd name="connsiteX20" fmla="*/ 7348394 w 7559673"/>
              <a:gd name="connsiteY20" fmla="*/ 1948912 h 5327649"/>
              <a:gd name="connsiteX21" fmla="*/ 7348394 w 7559673"/>
              <a:gd name="connsiteY21" fmla="*/ 2222712 h 5327649"/>
              <a:gd name="connsiteX22" fmla="*/ 7416846 w 7559673"/>
              <a:gd name="connsiteY22" fmla="*/ 2291164 h 5327649"/>
              <a:gd name="connsiteX23" fmla="*/ 7559673 w 7559673"/>
              <a:gd name="connsiteY23" fmla="*/ 2291164 h 5327649"/>
              <a:gd name="connsiteX24" fmla="*/ 7559673 w 7559673"/>
              <a:gd name="connsiteY24" fmla="*/ 2435816 h 5327649"/>
              <a:gd name="connsiteX25" fmla="*/ 7416658 w 7559673"/>
              <a:gd name="connsiteY25" fmla="*/ 2435816 h 5327649"/>
              <a:gd name="connsiteX26" fmla="*/ 7348206 w 7559673"/>
              <a:gd name="connsiteY26" fmla="*/ 2504268 h 5327649"/>
              <a:gd name="connsiteX27" fmla="*/ 7348206 w 7559673"/>
              <a:gd name="connsiteY27" fmla="*/ 2778069 h 5327649"/>
              <a:gd name="connsiteX28" fmla="*/ 7416658 w 7559673"/>
              <a:gd name="connsiteY28" fmla="*/ 2846521 h 5327649"/>
              <a:gd name="connsiteX29" fmla="*/ 7559673 w 7559673"/>
              <a:gd name="connsiteY29" fmla="*/ 2846521 h 5327649"/>
              <a:gd name="connsiteX30" fmla="*/ 7559673 w 7559673"/>
              <a:gd name="connsiteY30" fmla="*/ 2991172 h 5327649"/>
              <a:gd name="connsiteX31" fmla="*/ 7416658 w 7559673"/>
              <a:gd name="connsiteY31" fmla="*/ 2991172 h 5327649"/>
              <a:gd name="connsiteX32" fmla="*/ 7348206 w 7559673"/>
              <a:gd name="connsiteY32" fmla="*/ 3059624 h 5327649"/>
              <a:gd name="connsiteX33" fmla="*/ 7348206 w 7559673"/>
              <a:gd name="connsiteY33" fmla="*/ 3333425 h 5327649"/>
              <a:gd name="connsiteX34" fmla="*/ 7416658 w 7559673"/>
              <a:gd name="connsiteY34" fmla="*/ 3401877 h 5327649"/>
              <a:gd name="connsiteX35" fmla="*/ 7559673 w 7559673"/>
              <a:gd name="connsiteY35" fmla="*/ 3401877 h 5327649"/>
              <a:gd name="connsiteX36" fmla="*/ 7559673 w 7559673"/>
              <a:gd name="connsiteY36" fmla="*/ 3546525 h 5327649"/>
              <a:gd name="connsiteX37" fmla="*/ 7416658 w 7559673"/>
              <a:gd name="connsiteY37" fmla="*/ 3546525 h 5327649"/>
              <a:gd name="connsiteX38" fmla="*/ 7348206 w 7559673"/>
              <a:gd name="connsiteY38" fmla="*/ 3614977 h 5327649"/>
              <a:gd name="connsiteX39" fmla="*/ 7348206 w 7559673"/>
              <a:gd name="connsiteY39" fmla="*/ 3888778 h 5327649"/>
              <a:gd name="connsiteX40" fmla="*/ 7416658 w 7559673"/>
              <a:gd name="connsiteY40" fmla="*/ 3957230 h 5327649"/>
              <a:gd name="connsiteX41" fmla="*/ 7559673 w 7559673"/>
              <a:gd name="connsiteY41" fmla="*/ 3957230 h 5327649"/>
              <a:gd name="connsiteX42" fmla="*/ 7559673 w 7559673"/>
              <a:gd name="connsiteY42" fmla="*/ 4101878 h 5327649"/>
              <a:gd name="connsiteX43" fmla="*/ 7416657 w 7559673"/>
              <a:gd name="connsiteY43" fmla="*/ 4101878 h 5327649"/>
              <a:gd name="connsiteX44" fmla="*/ 7348205 w 7559673"/>
              <a:gd name="connsiteY44" fmla="*/ 4170330 h 5327649"/>
              <a:gd name="connsiteX45" fmla="*/ 7348205 w 7559673"/>
              <a:gd name="connsiteY45" fmla="*/ 4444131 h 5327649"/>
              <a:gd name="connsiteX46" fmla="*/ 7416657 w 7559673"/>
              <a:gd name="connsiteY46" fmla="*/ 4512583 h 5327649"/>
              <a:gd name="connsiteX47" fmla="*/ 7559673 w 7559673"/>
              <a:gd name="connsiteY47" fmla="*/ 4512583 h 5327649"/>
              <a:gd name="connsiteX48" fmla="*/ 7559673 w 7559673"/>
              <a:gd name="connsiteY48" fmla="*/ 5327649 h 5327649"/>
              <a:gd name="connsiteX49" fmla="*/ 0 w 7559673"/>
              <a:gd name="connsiteY49" fmla="*/ 5327649 h 5327649"/>
              <a:gd name="connsiteX50" fmla="*/ 0 w 7559673"/>
              <a:gd name="connsiteY50" fmla="*/ 4512590 h 5327649"/>
              <a:gd name="connsiteX51" fmla="*/ 142826 w 7559673"/>
              <a:gd name="connsiteY51" fmla="*/ 4512590 h 5327649"/>
              <a:gd name="connsiteX52" fmla="*/ 211278 w 7559673"/>
              <a:gd name="connsiteY52" fmla="*/ 4444138 h 5327649"/>
              <a:gd name="connsiteX53" fmla="*/ 211278 w 7559673"/>
              <a:gd name="connsiteY53" fmla="*/ 4170337 h 5327649"/>
              <a:gd name="connsiteX54" fmla="*/ 142826 w 7559673"/>
              <a:gd name="connsiteY54" fmla="*/ 4101885 h 5327649"/>
              <a:gd name="connsiteX55" fmla="*/ 0 w 7559673"/>
              <a:gd name="connsiteY55" fmla="*/ 4101885 h 5327649"/>
              <a:gd name="connsiteX56" fmla="*/ 0 w 7559673"/>
              <a:gd name="connsiteY56" fmla="*/ 3957234 h 5327649"/>
              <a:gd name="connsiteX57" fmla="*/ 136899 w 7559673"/>
              <a:gd name="connsiteY57" fmla="*/ 3957234 h 5327649"/>
              <a:gd name="connsiteX58" fmla="*/ 205351 w 7559673"/>
              <a:gd name="connsiteY58" fmla="*/ 3888782 h 5327649"/>
              <a:gd name="connsiteX59" fmla="*/ 205351 w 7559673"/>
              <a:gd name="connsiteY59" fmla="*/ 3614981 h 5327649"/>
              <a:gd name="connsiteX60" fmla="*/ 136899 w 7559673"/>
              <a:gd name="connsiteY60" fmla="*/ 3546529 h 5327649"/>
              <a:gd name="connsiteX61" fmla="*/ 0 w 7559673"/>
              <a:gd name="connsiteY61" fmla="*/ 3546529 h 5327649"/>
              <a:gd name="connsiteX62" fmla="*/ 0 w 7559673"/>
              <a:gd name="connsiteY62" fmla="*/ 3401878 h 5327649"/>
              <a:gd name="connsiteX63" fmla="*/ 142274 w 7559673"/>
              <a:gd name="connsiteY63" fmla="*/ 3401878 h 5327649"/>
              <a:gd name="connsiteX64" fmla="*/ 210726 w 7559673"/>
              <a:gd name="connsiteY64" fmla="*/ 3333426 h 5327649"/>
              <a:gd name="connsiteX65" fmla="*/ 210726 w 7559673"/>
              <a:gd name="connsiteY65" fmla="*/ 3059625 h 5327649"/>
              <a:gd name="connsiteX66" fmla="*/ 142274 w 7559673"/>
              <a:gd name="connsiteY66" fmla="*/ 2991173 h 5327649"/>
              <a:gd name="connsiteX67" fmla="*/ 0 w 7559673"/>
              <a:gd name="connsiteY67" fmla="*/ 2991173 h 5327649"/>
              <a:gd name="connsiteX68" fmla="*/ 0 w 7559673"/>
              <a:gd name="connsiteY68" fmla="*/ 2846522 h 5327649"/>
              <a:gd name="connsiteX69" fmla="*/ 114176 w 7559673"/>
              <a:gd name="connsiteY69" fmla="*/ 2846522 h 5327649"/>
              <a:gd name="connsiteX70" fmla="*/ 182628 w 7559673"/>
              <a:gd name="connsiteY70" fmla="*/ 2778070 h 5327649"/>
              <a:gd name="connsiteX71" fmla="*/ 182628 w 7559673"/>
              <a:gd name="connsiteY71" fmla="*/ 2504269 h 5327649"/>
              <a:gd name="connsiteX72" fmla="*/ 114176 w 7559673"/>
              <a:gd name="connsiteY72" fmla="*/ 2435817 h 5327649"/>
              <a:gd name="connsiteX73" fmla="*/ 0 w 7559673"/>
              <a:gd name="connsiteY73" fmla="*/ 2435817 h 5327649"/>
              <a:gd name="connsiteX74" fmla="*/ 0 w 7559673"/>
              <a:gd name="connsiteY74" fmla="*/ 2291166 h 5327649"/>
              <a:gd name="connsiteX75" fmla="*/ 136899 w 7559673"/>
              <a:gd name="connsiteY75" fmla="*/ 2291166 h 5327649"/>
              <a:gd name="connsiteX76" fmla="*/ 205351 w 7559673"/>
              <a:gd name="connsiteY76" fmla="*/ 2222714 h 5327649"/>
              <a:gd name="connsiteX77" fmla="*/ 205351 w 7559673"/>
              <a:gd name="connsiteY77" fmla="*/ 1948914 h 5327649"/>
              <a:gd name="connsiteX78" fmla="*/ 136899 w 7559673"/>
              <a:gd name="connsiteY78" fmla="*/ 1880462 h 5327649"/>
              <a:gd name="connsiteX79" fmla="*/ 0 w 7559673"/>
              <a:gd name="connsiteY79" fmla="*/ 1880462 h 5327649"/>
              <a:gd name="connsiteX80" fmla="*/ 0 w 7559673"/>
              <a:gd name="connsiteY80" fmla="*/ 1735804 h 5327649"/>
              <a:gd name="connsiteX81" fmla="*/ 156160 w 7559673"/>
              <a:gd name="connsiteY81" fmla="*/ 1735804 h 5327649"/>
              <a:gd name="connsiteX82" fmla="*/ 224611 w 7559673"/>
              <a:gd name="connsiteY82" fmla="*/ 1667352 h 5327649"/>
              <a:gd name="connsiteX83" fmla="*/ 224611 w 7559673"/>
              <a:gd name="connsiteY83" fmla="*/ 1393551 h 5327649"/>
              <a:gd name="connsiteX84" fmla="*/ 156160 w 7559673"/>
              <a:gd name="connsiteY84" fmla="*/ 1325099 h 5327649"/>
              <a:gd name="connsiteX85" fmla="*/ 0 w 7559673"/>
              <a:gd name="connsiteY85" fmla="*/ 1325099 h 5327649"/>
              <a:gd name="connsiteX86" fmla="*/ 0 w 7559673"/>
              <a:gd name="connsiteY86" fmla="*/ 1180455 h 5327649"/>
              <a:gd name="connsiteX87" fmla="*/ 136900 w 7559673"/>
              <a:gd name="connsiteY87" fmla="*/ 1180455 h 5327649"/>
              <a:gd name="connsiteX88" fmla="*/ 205352 w 7559673"/>
              <a:gd name="connsiteY88" fmla="*/ 1112003 h 5327649"/>
              <a:gd name="connsiteX89" fmla="*/ 205352 w 7559673"/>
              <a:gd name="connsiteY89" fmla="*/ 838202 h 5327649"/>
              <a:gd name="connsiteX90" fmla="*/ 136900 w 7559673"/>
              <a:gd name="connsiteY90" fmla="*/ 769750 h 5327649"/>
              <a:gd name="connsiteX91" fmla="*/ 0 w 7559673"/>
              <a:gd name="connsiteY91" fmla="*/ 769750 h 532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7559673" h="5327649">
                <a:moveTo>
                  <a:pt x="654576" y="629685"/>
                </a:moveTo>
                <a:lnTo>
                  <a:pt x="654576" y="4621976"/>
                </a:lnTo>
                <a:lnTo>
                  <a:pt x="6981062" y="4621976"/>
                </a:lnTo>
                <a:lnTo>
                  <a:pt x="6981062" y="629685"/>
                </a:lnTo>
                <a:close/>
                <a:moveTo>
                  <a:pt x="0" y="0"/>
                </a:moveTo>
                <a:lnTo>
                  <a:pt x="7559673" y="0"/>
                </a:lnTo>
                <a:lnTo>
                  <a:pt x="7559673" y="769745"/>
                </a:lnTo>
                <a:lnTo>
                  <a:pt x="7416658" y="769745"/>
                </a:lnTo>
                <a:cubicBezTo>
                  <a:pt x="7378853" y="769745"/>
                  <a:pt x="7348206" y="800392"/>
                  <a:pt x="7348206" y="838198"/>
                </a:cubicBezTo>
                <a:lnTo>
                  <a:pt x="7348206" y="1111998"/>
                </a:lnTo>
                <a:cubicBezTo>
                  <a:pt x="7348206" y="1149804"/>
                  <a:pt x="7378853" y="1180451"/>
                  <a:pt x="7416658" y="1180451"/>
                </a:cubicBezTo>
                <a:lnTo>
                  <a:pt x="7559673" y="1180451"/>
                </a:lnTo>
                <a:lnTo>
                  <a:pt x="7559673" y="1325099"/>
                </a:lnTo>
                <a:lnTo>
                  <a:pt x="7416658" y="1325099"/>
                </a:lnTo>
                <a:cubicBezTo>
                  <a:pt x="7378853" y="1325099"/>
                  <a:pt x="7348206" y="1355746"/>
                  <a:pt x="7348206" y="1393552"/>
                </a:cubicBezTo>
                <a:lnTo>
                  <a:pt x="7348206" y="1667353"/>
                </a:lnTo>
                <a:cubicBezTo>
                  <a:pt x="7348206" y="1705158"/>
                  <a:pt x="7378853" y="1735805"/>
                  <a:pt x="7416658" y="1735805"/>
                </a:cubicBezTo>
                <a:lnTo>
                  <a:pt x="7559673" y="1735805"/>
                </a:lnTo>
                <a:lnTo>
                  <a:pt x="7559673" y="1880459"/>
                </a:lnTo>
                <a:lnTo>
                  <a:pt x="7416846" y="1880459"/>
                </a:lnTo>
                <a:cubicBezTo>
                  <a:pt x="7379041" y="1880459"/>
                  <a:pt x="7348394" y="1911107"/>
                  <a:pt x="7348394" y="1948912"/>
                </a:cubicBezTo>
                <a:lnTo>
                  <a:pt x="7348394" y="2222712"/>
                </a:lnTo>
                <a:cubicBezTo>
                  <a:pt x="7348394" y="2260517"/>
                  <a:pt x="7379041" y="2291164"/>
                  <a:pt x="7416846" y="2291164"/>
                </a:cubicBezTo>
                <a:lnTo>
                  <a:pt x="7559673" y="2291164"/>
                </a:lnTo>
                <a:lnTo>
                  <a:pt x="7559673" y="2435816"/>
                </a:lnTo>
                <a:lnTo>
                  <a:pt x="7416658" y="2435816"/>
                </a:lnTo>
                <a:cubicBezTo>
                  <a:pt x="7378853" y="2435816"/>
                  <a:pt x="7348206" y="2466463"/>
                  <a:pt x="7348206" y="2504268"/>
                </a:cubicBezTo>
                <a:lnTo>
                  <a:pt x="7348206" y="2778069"/>
                </a:lnTo>
                <a:cubicBezTo>
                  <a:pt x="7348206" y="2815874"/>
                  <a:pt x="7378853" y="2846521"/>
                  <a:pt x="7416658" y="2846521"/>
                </a:cubicBezTo>
                <a:lnTo>
                  <a:pt x="7559673" y="2846521"/>
                </a:lnTo>
                <a:lnTo>
                  <a:pt x="7559673" y="2991172"/>
                </a:lnTo>
                <a:lnTo>
                  <a:pt x="7416658" y="2991172"/>
                </a:lnTo>
                <a:cubicBezTo>
                  <a:pt x="7378853" y="2991172"/>
                  <a:pt x="7348206" y="3021819"/>
                  <a:pt x="7348206" y="3059624"/>
                </a:cubicBezTo>
                <a:lnTo>
                  <a:pt x="7348206" y="3333425"/>
                </a:lnTo>
                <a:cubicBezTo>
                  <a:pt x="7348206" y="3371230"/>
                  <a:pt x="7378853" y="3401877"/>
                  <a:pt x="7416658" y="3401877"/>
                </a:cubicBezTo>
                <a:lnTo>
                  <a:pt x="7559673" y="3401877"/>
                </a:lnTo>
                <a:lnTo>
                  <a:pt x="7559673" y="3546525"/>
                </a:lnTo>
                <a:lnTo>
                  <a:pt x="7416658" y="3546525"/>
                </a:lnTo>
                <a:cubicBezTo>
                  <a:pt x="7378853" y="3546525"/>
                  <a:pt x="7348206" y="3577172"/>
                  <a:pt x="7348206" y="3614977"/>
                </a:cubicBezTo>
                <a:lnTo>
                  <a:pt x="7348206" y="3888778"/>
                </a:lnTo>
                <a:cubicBezTo>
                  <a:pt x="7348206" y="3926583"/>
                  <a:pt x="7378853" y="3957230"/>
                  <a:pt x="7416658" y="3957230"/>
                </a:cubicBezTo>
                <a:lnTo>
                  <a:pt x="7559673" y="3957230"/>
                </a:lnTo>
                <a:lnTo>
                  <a:pt x="7559673" y="4101878"/>
                </a:lnTo>
                <a:lnTo>
                  <a:pt x="7416657" y="4101878"/>
                </a:lnTo>
                <a:cubicBezTo>
                  <a:pt x="7378852" y="4101878"/>
                  <a:pt x="7348205" y="4132525"/>
                  <a:pt x="7348205" y="4170330"/>
                </a:cubicBezTo>
                <a:lnTo>
                  <a:pt x="7348205" y="4444131"/>
                </a:lnTo>
                <a:cubicBezTo>
                  <a:pt x="7348205" y="4481936"/>
                  <a:pt x="7378852" y="4512583"/>
                  <a:pt x="7416657" y="4512583"/>
                </a:cubicBezTo>
                <a:lnTo>
                  <a:pt x="7559673" y="4512583"/>
                </a:lnTo>
                <a:lnTo>
                  <a:pt x="7559673" y="5327649"/>
                </a:lnTo>
                <a:lnTo>
                  <a:pt x="0" y="5327649"/>
                </a:lnTo>
                <a:lnTo>
                  <a:pt x="0" y="4512590"/>
                </a:lnTo>
                <a:lnTo>
                  <a:pt x="142826" y="4512590"/>
                </a:lnTo>
                <a:cubicBezTo>
                  <a:pt x="180631" y="4512590"/>
                  <a:pt x="211278" y="4481943"/>
                  <a:pt x="211278" y="4444138"/>
                </a:cubicBezTo>
                <a:lnTo>
                  <a:pt x="211278" y="4170337"/>
                </a:lnTo>
                <a:cubicBezTo>
                  <a:pt x="211278" y="4132532"/>
                  <a:pt x="180631" y="4101885"/>
                  <a:pt x="142826" y="4101885"/>
                </a:cubicBezTo>
                <a:lnTo>
                  <a:pt x="0" y="4101885"/>
                </a:lnTo>
                <a:lnTo>
                  <a:pt x="0" y="3957234"/>
                </a:lnTo>
                <a:lnTo>
                  <a:pt x="136899" y="3957234"/>
                </a:lnTo>
                <a:cubicBezTo>
                  <a:pt x="174704" y="3957234"/>
                  <a:pt x="205351" y="3926587"/>
                  <a:pt x="205351" y="3888782"/>
                </a:cubicBezTo>
                <a:lnTo>
                  <a:pt x="205351" y="3614981"/>
                </a:lnTo>
                <a:cubicBezTo>
                  <a:pt x="205351" y="3577176"/>
                  <a:pt x="174704" y="3546529"/>
                  <a:pt x="136899" y="3546529"/>
                </a:cubicBezTo>
                <a:lnTo>
                  <a:pt x="0" y="3546529"/>
                </a:lnTo>
                <a:lnTo>
                  <a:pt x="0" y="3401878"/>
                </a:lnTo>
                <a:lnTo>
                  <a:pt x="142274" y="3401878"/>
                </a:lnTo>
                <a:cubicBezTo>
                  <a:pt x="180079" y="3401878"/>
                  <a:pt x="210726" y="3371231"/>
                  <a:pt x="210726" y="3333426"/>
                </a:cubicBezTo>
                <a:lnTo>
                  <a:pt x="210726" y="3059625"/>
                </a:lnTo>
                <a:cubicBezTo>
                  <a:pt x="210726" y="3021820"/>
                  <a:pt x="180079" y="2991173"/>
                  <a:pt x="142274" y="2991173"/>
                </a:cubicBezTo>
                <a:lnTo>
                  <a:pt x="0" y="2991173"/>
                </a:lnTo>
                <a:lnTo>
                  <a:pt x="0" y="2846522"/>
                </a:lnTo>
                <a:lnTo>
                  <a:pt x="114176" y="2846522"/>
                </a:lnTo>
                <a:cubicBezTo>
                  <a:pt x="151981" y="2846522"/>
                  <a:pt x="182628" y="2815875"/>
                  <a:pt x="182628" y="2778070"/>
                </a:cubicBezTo>
                <a:lnTo>
                  <a:pt x="182628" y="2504269"/>
                </a:lnTo>
                <a:cubicBezTo>
                  <a:pt x="182628" y="2466464"/>
                  <a:pt x="151981" y="2435817"/>
                  <a:pt x="114176" y="2435817"/>
                </a:cubicBezTo>
                <a:lnTo>
                  <a:pt x="0" y="2435817"/>
                </a:lnTo>
                <a:lnTo>
                  <a:pt x="0" y="2291166"/>
                </a:lnTo>
                <a:lnTo>
                  <a:pt x="136899" y="2291166"/>
                </a:lnTo>
                <a:cubicBezTo>
                  <a:pt x="174704" y="2291166"/>
                  <a:pt x="205351" y="2260519"/>
                  <a:pt x="205351" y="2222714"/>
                </a:cubicBezTo>
                <a:lnTo>
                  <a:pt x="205351" y="1948914"/>
                </a:lnTo>
                <a:cubicBezTo>
                  <a:pt x="205351" y="1911109"/>
                  <a:pt x="174704" y="1880462"/>
                  <a:pt x="136899" y="1880462"/>
                </a:cubicBezTo>
                <a:lnTo>
                  <a:pt x="0" y="1880462"/>
                </a:lnTo>
                <a:lnTo>
                  <a:pt x="0" y="1735804"/>
                </a:lnTo>
                <a:lnTo>
                  <a:pt x="156160" y="1735804"/>
                </a:lnTo>
                <a:cubicBezTo>
                  <a:pt x="193965" y="1735804"/>
                  <a:pt x="224611" y="1705157"/>
                  <a:pt x="224611" y="1667352"/>
                </a:cubicBezTo>
                <a:lnTo>
                  <a:pt x="224611" y="1393551"/>
                </a:lnTo>
                <a:cubicBezTo>
                  <a:pt x="224611" y="1355746"/>
                  <a:pt x="193965" y="1325099"/>
                  <a:pt x="156160" y="1325099"/>
                </a:cubicBezTo>
                <a:lnTo>
                  <a:pt x="0" y="1325099"/>
                </a:lnTo>
                <a:lnTo>
                  <a:pt x="0" y="1180455"/>
                </a:lnTo>
                <a:lnTo>
                  <a:pt x="136900" y="1180455"/>
                </a:lnTo>
                <a:cubicBezTo>
                  <a:pt x="174704" y="1180455"/>
                  <a:pt x="205352" y="1149808"/>
                  <a:pt x="205352" y="1112003"/>
                </a:cubicBezTo>
                <a:lnTo>
                  <a:pt x="205352" y="838202"/>
                </a:lnTo>
                <a:cubicBezTo>
                  <a:pt x="205352" y="800397"/>
                  <a:pt x="174704" y="769750"/>
                  <a:pt x="136900" y="769750"/>
                </a:cubicBezTo>
                <a:lnTo>
                  <a:pt x="0" y="769750"/>
                </a:lnTo>
                <a:close/>
              </a:path>
            </a:pathLst>
          </a:cu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NL" dirty="0"/>
          </a:p>
        </p:txBody>
      </p:sp>
    </p:spTree>
    <p:extLst>
      <p:ext uri="{BB962C8B-B14F-4D97-AF65-F5344CB8AC3E}">
        <p14:creationId xmlns:p14="http://schemas.microsoft.com/office/powerpoint/2010/main" val="53912514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26301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923330"/>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決定何時發布增量</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323439"/>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Decides when the increment is released</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345663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55692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661993"/>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創造與溝通解釋 </a:t>
            </a:r>
            <a:r>
              <a:rPr lang="en-CA" altLang="zh-TW" sz="4800" b="1" dirty="0">
                <a:solidFill>
                  <a:schemeClr val="bg1"/>
                </a:solidFill>
                <a:latin typeface="Noto Sans Mono CJK TC Bold" panose="020B0500000000000000" pitchFamily="34" charset="-128"/>
                <a:ea typeface="Noto Sans Mono CJK TC Bold" panose="020B0500000000000000" pitchFamily="34" charset="-128"/>
              </a:rPr>
              <a:t>Product Backlog Items</a:t>
            </a:r>
            <a:endParaRPr lang="zh-TW" altLang="en-US" sz="5400" b="1" dirty="0">
              <a:solidFill>
                <a:schemeClr val="bg1"/>
              </a:solidFill>
              <a:latin typeface="Noto Sans Mono CJK TC Bold" panose="020B0500000000000000" pitchFamily="34" charset="-128"/>
              <a:ea typeface="Noto Sans Mono CJK TC Bold" panose="020B0500000000000000" pitchFamily="34" charset="-128"/>
            </a:endParaRP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Creating and communicating Product</a:t>
            </a:r>
            <a:r>
              <a:rPr lang="zh-TW" altLang="en-US" sz="4000" b="1" dirty="0">
                <a:solidFill>
                  <a:schemeClr val="bg1"/>
                </a:solidFill>
                <a:latin typeface="Ubuntu" panose="020B0504030602030204" pitchFamily="34" charset="0"/>
              </a:rPr>
              <a:t> </a:t>
            </a:r>
            <a:r>
              <a:rPr lang="en-US" sz="4000" b="1" dirty="0">
                <a:solidFill>
                  <a:schemeClr val="bg1"/>
                </a:solidFill>
                <a:latin typeface="Ubuntu" panose="020B0504030602030204" pitchFamily="34" charset="0"/>
              </a:rPr>
              <a:t>Backlog</a:t>
            </a:r>
            <a:r>
              <a:rPr lang="zh-TW" altLang="en-US" sz="4000" b="1" dirty="0">
                <a:solidFill>
                  <a:schemeClr val="bg1"/>
                </a:solidFill>
                <a:latin typeface="Ubuntu" panose="020B0504030602030204" pitchFamily="34" charset="0"/>
              </a:rPr>
              <a:t> </a:t>
            </a:r>
            <a:r>
              <a:rPr lang="en-US" sz="4000" b="1" dirty="0">
                <a:solidFill>
                  <a:schemeClr val="bg1"/>
                </a:solidFill>
                <a:latin typeface="Ubuntu" panose="020B0504030602030204" pitchFamily="34" charset="0"/>
              </a:rPr>
              <a:t>Items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023951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603072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923330"/>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創造 </a:t>
            </a:r>
            <a:r>
              <a:rPr lang="en-CA" altLang="zh-TW" sz="5400" b="1" dirty="0">
                <a:solidFill>
                  <a:schemeClr val="bg1"/>
                </a:solidFill>
                <a:latin typeface="Noto Sans Mono CJK TC Bold" panose="020B0500000000000000" pitchFamily="34" charset="-128"/>
                <a:ea typeface="Noto Sans Mono CJK TC Bold" panose="020B0500000000000000" pitchFamily="34" charset="-128"/>
              </a:rPr>
              <a:t>Sprint</a:t>
            </a: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 的計畫</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4800" b="1" dirty="0">
                <a:solidFill>
                  <a:schemeClr val="bg1"/>
                </a:solidFill>
                <a:latin typeface="Ubuntu" panose="020B0504030602030204" pitchFamily="34" charset="0"/>
              </a:rPr>
              <a:t>Create a plan for the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940596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976166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569660"/>
          </a:xfrm>
          <a:prstGeom prst="rect">
            <a:avLst/>
          </a:prstGeom>
          <a:noFill/>
        </p:spPr>
        <p:txBody>
          <a:bodyPr wrap="square" rtlCol="0">
            <a:spAutoFit/>
          </a:bodyPr>
          <a:lstStyle/>
          <a:p>
            <a:pPr algn="ctr"/>
            <a:r>
              <a:rPr lang="en-US" altLang="zh-TW" sz="4400" b="1" dirty="0">
                <a:solidFill>
                  <a:schemeClr val="bg1"/>
                </a:solidFill>
                <a:latin typeface="Noto Sans Mono CJK TC Bold" panose="020B0500000000000000" pitchFamily="34" charset="-128"/>
                <a:ea typeface="Noto Sans Mono CJK TC Bold" panose="020B0500000000000000" pitchFamily="34" charset="-128"/>
              </a:rPr>
              <a:t>Product Goal </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是</a:t>
            </a:r>
            <a:r>
              <a:rPr lang="en-US" altLang="zh-TW" sz="4800" b="1" dirty="0">
                <a:solidFill>
                  <a:schemeClr val="bg1"/>
                </a:solidFill>
                <a:latin typeface="Noto Sans Mono CJK TC Bold" panose="020B0500000000000000" pitchFamily="34" charset="-128"/>
                <a:ea typeface="Noto Sans Mono CJK TC Bold" panose="020B0500000000000000" pitchFamily="34" charset="-128"/>
              </a:rPr>
              <a:t> ___ (</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誰）</a:t>
            </a:r>
            <a:endParaRPr lang="en-US" altLang="zh-TW" sz="48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的長期目標</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The Product Goal is the long-term objective for the...</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95568427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933201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營造個可檢視</a:t>
            </a:r>
            <a:r>
              <a:rPr lang="en-US" altLang="zh-TW" sz="4400" b="1" dirty="0">
                <a:solidFill>
                  <a:schemeClr val="bg1"/>
                </a:solidFill>
                <a:latin typeface="Noto Sans Mono CJK TC Bold" panose="020B0500000000000000" pitchFamily="34" charset="-128"/>
                <a:ea typeface="Noto Sans Mono CJK TC Bold" panose="020B0500000000000000" pitchFamily="34" charset="-128"/>
              </a:rPr>
              <a:t> Sprint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結果與調適下個 </a:t>
            </a:r>
            <a:r>
              <a:rPr lang="en-US" altLang="zh-TW" sz="44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的環境</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2062103"/>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Foster an environment where results are inspected and adjust for the next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3831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85632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074580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200329"/>
          </a:xfrm>
          <a:prstGeom prst="rect">
            <a:avLst/>
          </a:prstGeom>
          <a:noFill/>
        </p:spPr>
        <p:txBody>
          <a:bodyPr wrap="square" rtlCol="0">
            <a:spAutoFit/>
          </a:bodyPr>
          <a:lstStyle/>
          <a:p>
            <a:pPr algn="ctr"/>
            <a:r>
              <a:rPr lang="zh-TW" altLang="en-US" sz="7200" b="1" dirty="0">
                <a:solidFill>
                  <a:schemeClr val="bg1"/>
                </a:solidFill>
                <a:latin typeface="Noto Sans Mono CJK TC Bold" panose="020B0500000000000000" pitchFamily="34" charset="-128"/>
                <a:ea typeface="Noto Sans Mono CJK TC Bold" panose="020B0500000000000000" pitchFamily="34" charset="-128"/>
              </a:rPr>
              <a:t>投資回報率</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5400" b="1" dirty="0">
                <a:solidFill>
                  <a:schemeClr val="bg1"/>
                </a:solidFill>
                <a:latin typeface="Ubuntu" panose="020B0504030602030204" pitchFamily="34" charset="0"/>
              </a:rPr>
              <a:t>Return on </a:t>
            </a:r>
          </a:p>
          <a:p>
            <a:pPr algn="ctr"/>
            <a:r>
              <a:rPr lang="en-US" sz="5400" b="1" dirty="0">
                <a:solidFill>
                  <a:schemeClr val="bg1"/>
                </a:solidFill>
                <a:latin typeface="Ubuntu" panose="020B0504030602030204" pitchFamily="34" charset="0"/>
              </a:rPr>
              <a:t>Investment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0831500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556942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促進透明性，檢查性和調適性</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077218"/>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Facilitating Transparency, Inspection and Adaptation</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32267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99388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107996"/>
          </a:xfrm>
          <a:prstGeom prst="rect">
            <a:avLst/>
          </a:prstGeom>
          <a:noFill/>
        </p:spPr>
        <p:txBody>
          <a:bodyPr wrap="square" rtlCol="0">
            <a:spAutoFit/>
          </a:bodyPr>
          <a:lstStyle/>
          <a:p>
            <a:pPr algn="ct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批准假期</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707886"/>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Approving the holidays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12379331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562142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569660"/>
          </a:xfrm>
          <a:prstGeom prst="rect">
            <a:avLst/>
          </a:prstGeom>
          <a:noFill/>
        </p:spPr>
        <p:txBody>
          <a:bodyPr wrap="square" rtlCol="0">
            <a:spAutoFit/>
          </a:bodyPr>
          <a:lstStyle/>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確保</a:t>
            </a:r>
            <a:r>
              <a:rPr lang="en-US" altLang="zh-TW" sz="4800" b="1" dirty="0">
                <a:solidFill>
                  <a:schemeClr val="bg1"/>
                </a:solidFill>
                <a:latin typeface="Noto Sans Mono CJK TC Bold" panose="020B0500000000000000" pitchFamily="34" charset="-128"/>
                <a:ea typeface="Noto Sans Mono CJK TC Bold" panose="020B0500000000000000" pitchFamily="34" charset="-128"/>
              </a:rPr>
              <a:t> Product Backlog </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是透明、可見且易於理解</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Ensuring that the Product Backlog is transparent, visible and understood</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9502470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487337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107996"/>
          </a:xfrm>
          <a:prstGeom prst="rect">
            <a:avLst/>
          </a:prstGeom>
          <a:noFill/>
        </p:spPr>
        <p:txBody>
          <a:bodyPr wrap="square" rtlCol="0">
            <a:spAutoFit/>
          </a:bodyPr>
          <a:lstStyle/>
          <a:p>
            <a:pPr algn="ct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管理產品的範疇</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446550"/>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Managing the scope of the product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49552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09B3-61B8-6D43-ACC0-6C9CFF9C7D71}"/>
              </a:ext>
            </a:extLst>
          </p:cNvPr>
          <p:cNvSpPr>
            <a:spLocks noGrp="1"/>
          </p:cNvSpPr>
          <p:nvPr>
            <p:ph type="title"/>
          </p:nvPr>
        </p:nvSpPr>
        <p:spPr>
          <a:xfrm>
            <a:off x="1053974" y="916216"/>
            <a:ext cx="5489349" cy="1496699"/>
          </a:xfrm>
        </p:spPr>
        <p:txBody>
          <a:bodyPr/>
          <a:lstStyle/>
          <a:p>
            <a:r>
              <a:rPr lang="en-US" sz="8000" dirty="0" err="1"/>
              <a:t>開發人員</a:t>
            </a:r>
            <a:endParaRPr lang="en-US" sz="8000" dirty="0"/>
          </a:p>
        </p:txBody>
      </p:sp>
      <p:pic>
        <p:nvPicPr>
          <p:cNvPr id="5" name="Picture 4">
            <a:extLst>
              <a:ext uri="{FF2B5EF4-FFF2-40B4-BE49-F238E27FC236}">
                <a16:creationId xmlns:a16="http://schemas.microsoft.com/office/drawing/2014/main" id="{DA245FE7-860D-3245-A3E7-CE045998122C}"/>
              </a:ext>
            </a:extLst>
          </p:cNvPr>
          <p:cNvPicPr>
            <a:picLocks noChangeAspect="1"/>
          </p:cNvPicPr>
          <p:nvPr/>
        </p:nvPicPr>
        <p:blipFill>
          <a:blip r:embed="rId3"/>
          <a:srcRect r="60733"/>
          <a:stretch>
            <a:fillRect/>
          </a:stretch>
        </p:blipFill>
        <p:spPr>
          <a:xfrm>
            <a:off x="733529" y="3213054"/>
            <a:ext cx="899448" cy="1268713"/>
          </a:xfrm>
          <a:custGeom>
            <a:avLst/>
            <a:gdLst>
              <a:gd name="connsiteX0" fmla="*/ 0 w 1110939"/>
              <a:gd name="connsiteY0" fmla="*/ 0 h 1567031"/>
              <a:gd name="connsiteX1" fmla="*/ 1080698 w 1110939"/>
              <a:gd name="connsiteY1" fmla="*/ 0 h 1567031"/>
              <a:gd name="connsiteX2" fmla="*/ 1110939 w 1110939"/>
              <a:gd name="connsiteY2" fmla="*/ 786248 h 1567031"/>
              <a:gd name="connsiteX3" fmla="*/ 903415 w 1110939"/>
              <a:gd name="connsiteY3" fmla="*/ 1110503 h 1567031"/>
              <a:gd name="connsiteX4" fmla="*/ 909269 w 1110939"/>
              <a:gd name="connsiteY4" fmla="*/ 1567031 h 1567031"/>
              <a:gd name="connsiteX5" fmla="*/ 0 w 1110939"/>
              <a:gd name="connsiteY5" fmla="*/ 1567031 h 1567031"/>
              <a:gd name="connsiteX6" fmla="*/ 0 w 1110939"/>
              <a:gd name="connsiteY6" fmla="*/ 0 h 1567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0939" h="1567031">
                <a:moveTo>
                  <a:pt x="0" y="0"/>
                </a:moveTo>
                <a:lnTo>
                  <a:pt x="1080698" y="0"/>
                </a:lnTo>
                <a:lnTo>
                  <a:pt x="1110939" y="786248"/>
                </a:lnTo>
                <a:lnTo>
                  <a:pt x="903415" y="1110503"/>
                </a:lnTo>
                <a:lnTo>
                  <a:pt x="909269" y="1567031"/>
                </a:lnTo>
                <a:lnTo>
                  <a:pt x="0" y="1567031"/>
                </a:lnTo>
                <a:lnTo>
                  <a:pt x="0" y="0"/>
                </a:lnTo>
                <a:close/>
              </a:path>
            </a:pathLst>
          </a:custGeom>
        </p:spPr>
      </p:pic>
      <p:pic>
        <p:nvPicPr>
          <p:cNvPr id="6" name="Picture 5">
            <a:extLst>
              <a:ext uri="{FF2B5EF4-FFF2-40B4-BE49-F238E27FC236}">
                <a16:creationId xmlns:a16="http://schemas.microsoft.com/office/drawing/2014/main" id="{697AC795-2231-984C-93CF-8E09673CBB4C}"/>
              </a:ext>
            </a:extLst>
          </p:cNvPr>
          <p:cNvPicPr>
            <a:picLocks noChangeAspect="1"/>
          </p:cNvPicPr>
          <p:nvPr/>
        </p:nvPicPr>
        <p:blipFill>
          <a:blip r:embed="rId3"/>
          <a:srcRect l="33549" r="31790"/>
          <a:stretch>
            <a:fillRect/>
          </a:stretch>
        </p:blipFill>
        <p:spPr>
          <a:xfrm>
            <a:off x="733529" y="705225"/>
            <a:ext cx="881943" cy="1409372"/>
          </a:xfrm>
          <a:custGeom>
            <a:avLst/>
            <a:gdLst>
              <a:gd name="connsiteX0" fmla="*/ 132993 w 980601"/>
              <a:gd name="connsiteY0" fmla="*/ 0 h 1567031"/>
              <a:gd name="connsiteX1" fmla="*/ 937407 w 980601"/>
              <a:gd name="connsiteY1" fmla="*/ 0 h 1567031"/>
              <a:gd name="connsiteX2" fmla="*/ 980601 w 980601"/>
              <a:gd name="connsiteY2" fmla="*/ 1005245 h 1567031"/>
              <a:gd name="connsiteX3" fmla="*/ 922675 w 980601"/>
              <a:gd name="connsiteY3" fmla="*/ 1145922 h 1567031"/>
              <a:gd name="connsiteX4" fmla="*/ 882395 w 980601"/>
              <a:gd name="connsiteY4" fmla="*/ 1567031 h 1567031"/>
              <a:gd name="connsiteX5" fmla="*/ 1083 w 980601"/>
              <a:gd name="connsiteY5" fmla="*/ 1567031 h 1567031"/>
              <a:gd name="connsiteX6" fmla="*/ 19104 w 980601"/>
              <a:gd name="connsiteY6" fmla="*/ 1545005 h 1567031"/>
              <a:gd name="connsiteX7" fmla="*/ 0 w 980601"/>
              <a:gd name="connsiteY7" fmla="*/ 1067308 h 1567031"/>
              <a:gd name="connsiteX8" fmla="*/ 182053 w 980601"/>
              <a:gd name="connsiteY8" fmla="*/ 765266 h 1567031"/>
              <a:gd name="connsiteX9" fmla="*/ 132993 w 980601"/>
              <a:gd name="connsiteY9" fmla="*/ 0 h 1567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601" h="1567031">
                <a:moveTo>
                  <a:pt x="132993" y="0"/>
                </a:moveTo>
                <a:lnTo>
                  <a:pt x="937407" y="0"/>
                </a:lnTo>
                <a:lnTo>
                  <a:pt x="980601" y="1005245"/>
                </a:lnTo>
                <a:lnTo>
                  <a:pt x="922675" y="1145922"/>
                </a:lnTo>
                <a:lnTo>
                  <a:pt x="882395" y="1567031"/>
                </a:lnTo>
                <a:lnTo>
                  <a:pt x="1083" y="1567031"/>
                </a:lnTo>
                <a:lnTo>
                  <a:pt x="19104" y="1545005"/>
                </a:lnTo>
                <a:lnTo>
                  <a:pt x="0" y="1067308"/>
                </a:lnTo>
                <a:lnTo>
                  <a:pt x="182053" y="765266"/>
                </a:lnTo>
                <a:lnTo>
                  <a:pt x="132993" y="0"/>
                </a:lnTo>
                <a:close/>
              </a:path>
            </a:pathLst>
          </a:custGeom>
        </p:spPr>
      </p:pic>
      <p:pic>
        <p:nvPicPr>
          <p:cNvPr id="7" name="Picture 6">
            <a:extLst>
              <a:ext uri="{FF2B5EF4-FFF2-40B4-BE49-F238E27FC236}">
                <a16:creationId xmlns:a16="http://schemas.microsoft.com/office/drawing/2014/main" id="{9E31FCE3-51C5-B849-8C6E-A32446D75CC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955" b="94570" l="68170" r="96241">
                        <a14:foregroundMark x1="76942" y1="36199" x2="76942" y2="36199"/>
                        <a14:foregroundMark x1="85714" y1="36199" x2="85714" y2="36199"/>
                        <a14:foregroundMark x1="76692" y1="94570" x2="76692" y2="94570"/>
                        <a14:foregroundMark x1="82206" y1="46606" x2="82206" y2="46606"/>
                      </a14:backgroundRemoval>
                    </a14:imgEffect>
                  </a14:imgLayer>
                </a14:imgProps>
              </a:ext>
            </a:extLst>
          </a:blip>
          <a:srcRect l="64815"/>
          <a:stretch>
            <a:fillRect/>
          </a:stretch>
        </p:blipFill>
        <p:spPr>
          <a:xfrm>
            <a:off x="5844922" y="3063894"/>
            <a:ext cx="995447" cy="1567031"/>
          </a:xfrm>
          <a:custGeom>
            <a:avLst/>
            <a:gdLst>
              <a:gd name="connsiteX0" fmla="*/ 54117 w 995447"/>
              <a:gd name="connsiteY0" fmla="*/ 0 h 1567031"/>
              <a:gd name="connsiteX1" fmla="*/ 995447 w 995447"/>
              <a:gd name="connsiteY1" fmla="*/ 0 h 1567031"/>
              <a:gd name="connsiteX2" fmla="*/ 995447 w 995447"/>
              <a:gd name="connsiteY2" fmla="*/ 1567031 h 1567031"/>
              <a:gd name="connsiteX3" fmla="*/ 0 w 995447"/>
              <a:gd name="connsiteY3" fmla="*/ 1567031 h 1567031"/>
              <a:gd name="connsiteX4" fmla="*/ 54671 w 995447"/>
              <a:gd name="connsiteY4" fmla="*/ 1162472 h 1567031"/>
              <a:gd name="connsiteX5" fmla="*/ 120872 w 995447"/>
              <a:gd name="connsiteY5" fmla="*/ 1005245 h 1567031"/>
              <a:gd name="connsiteX6" fmla="*/ 54117 w 995447"/>
              <a:gd name="connsiteY6" fmla="*/ 0 h 1567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5447" h="1567031">
                <a:moveTo>
                  <a:pt x="54117" y="0"/>
                </a:moveTo>
                <a:lnTo>
                  <a:pt x="995447" y="0"/>
                </a:lnTo>
                <a:lnTo>
                  <a:pt x="995447" y="1567031"/>
                </a:lnTo>
                <a:lnTo>
                  <a:pt x="0" y="1567031"/>
                </a:lnTo>
                <a:lnTo>
                  <a:pt x="54671" y="1162472"/>
                </a:lnTo>
                <a:lnTo>
                  <a:pt x="120872" y="1005245"/>
                </a:lnTo>
                <a:lnTo>
                  <a:pt x="54117" y="0"/>
                </a:lnTo>
                <a:close/>
              </a:path>
            </a:pathLst>
          </a:custGeom>
        </p:spPr>
      </p:pic>
      <p:sp>
        <p:nvSpPr>
          <p:cNvPr id="10" name="Freeform 9">
            <a:extLst>
              <a:ext uri="{FF2B5EF4-FFF2-40B4-BE49-F238E27FC236}">
                <a16:creationId xmlns:a16="http://schemas.microsoft.com/office/drawing/2014/main" id="{90CF97A8-BA0A-1C46-8DFF-2B5C9A2A8090}"/>
              </a:ext>
            </a:extLst>
          </p:cNvPr>
          <p:cNvSpPr/>
          <p:nvPr/>
        </p:nvSpPr>
        <p:spPr>
          <a:xfrm>
            <a:off x="2" y="2"/>
            <a:ext cx="7559673" cy="5327649"/>
          </a:xfrm>
          <a:custGeom>
            <a:avLst/>
            <a:gdLst>
              <a:gd name="connsiteX0" fmla="*/ 654576 w 7559673"/>
              <a:gd name="connsiteY0" fmla="*/ 629685 h 5327649"/>
              <a:gd name="connsiteX1" fmla="*/ 654576 w 7559673"/>
              <a:gd name="connsiteY1" fmla="*/ 4621976 h 5327649"/>
              <a:gd name="connsiteX2" fmla="*/ 6981062 w 7559673"/>
              <a:gd name="connsiteY2" fmla="*/ 4621976 h 5327649"/>
              <a:gd name="connsiteX3" fmla="*/ 6981062 w 7559673"/>
              <a:gd name="connsiteY3" fmla="*/ 629685 h 5327649"/>
              <a:gd name="connsiteX4" fmla="*/ 0 w 7559673"/>
              <a:gd name="connsiteY4" fmla="*/ 0 h 5327649"/>
              <a:gd name="connsiteX5" fmla="*/ 7559673 w 7559673"/>
              <a:gd name="connsiteY5" fmla="*/ 0 h 5327649"/>
              <a:gd name="connsiteX6" fmla="*/ 7559673 w 7559673"/>
              <a:gd name="connsiteY6" fmla="*/ 769745 h 5327649"/>
              <a:gd name="connsiteX7" fmla="*/ 7416658 w 7559673"/>
              <a:gd name="connsiteY7" fmla="*/ 769745 h 5327649"/>
              <a:gd name="connsiteX8" fmla="*/ 7348206 w 7559673"/>
              <a:gd name="connsiteY8" fmla="*/ 838198 h 5327649"/>
              <a:gd name="connsiteX9" fmla="*/ 7348206 w 7559673"/>
              <a:gd name="connsiteY9" fmla="*/ 1111998 h 5327649"/>
              <a:gd name="connsiteX10" fmla="*/ 7416658 w 7559673"/>
              <a:gd name="connsiteY10" fmla="*/ 1180451 h 5327649"/>
              <a:gd name="connsiteX11" fmla="*/ 7559673 w 7559673"/>
              <a:gd name="connsiteY11" fmla="*/ 1180451 h 5327649"/>
              <a:gd name="connsiteX12" fmla="*/ 7559673 w 7559673"/>
              <a:gd name="connsiteY12" fmla="*/ 1325099 h 5327649"/>
              <a:gd name="connsiteX13" fmla="*/ 7416658 w 7559673"/>
              <a:gd name="connsiteY13" fmla="*/ 1325099 h 5327649"/>
              <a:gd name="connsiteX14" fmla="*/ 7348206 w 7559673"/>
              <a:gd name="connsiteY14" fmla="*/ 1393552 h 5327649"/>
              <a:gd name="connsiteX15" fmla="*/ 7348206 w 7559673"/>
              <a:gd name="connsiteY15" fmla="*/ 1667353 h 5327649"/>
              <a:gd name="connsiteX16" fmla="*/ 7416658 w 7559673"/>
              <a:gd name="connsiteY16" fmla="*/ 1735805 h 5327649"/>
              <a:gd name="connsiteX17" fmla="*/ 7559673 w 7559673"/>
              <a:gd name="connsiteY17" fmla="*/ 1735805 h 5327649"/>
              <a:gd name="connsiteX18" fmla="*/ 7559673 w 7559673"/>
              <a:gd name="connsiteY18" fmla="*/ 1880459 h 5327649"/>
              <a:gd name="connsiteX19" fmla="*/ 7416846 w 7559673"/>
              <a:gd name="connsiteY19" fmla="*/ 1880459 h 5327649"/>
              <a:gd name="connsiteX20" fmla="*/ 7348394 w 7559673"/>
              <a:gd name="connsiteY20" fmla="*/ 1948912 h 5327649"/>
              <a:gd name="connsiteX21" fmla="*/ 7348394 w 7559673"/>
              <a:gd name="connsiteY21" fmla="*/ 2222712 h 5327649"/>
              <a:gd name="connsiteX22" fmla="*/ 7416846 w 7559673"/>
              <a:gd name="connsiteY22" fmla="*/ 2291164 h 5327649"/>
              <a:gd name="connsiteX23" fmla="*/ 7559673 w 7559673"/>
              <a:gd name="connsiteY23" fmla="*/ 2291164 h 5327649"/>
              <a:gd name="connsiteX24" fmla="*/ 7559673 w 7559673"/>
              <a:gd name="connsiteY24" fmla="*/ 2435816 h 5327649"/>
              <a:gd name="connsiteX25" fmla="*/ 7416658 w 7559673"/>
              <a:gd name="connsiteY25" fmla="*/ 2435816 h 5327649"/>
              <a:gd name="connsiteX26" fmla="*/ 7348206 w 7559673"/>
              <a:gd name="connsiteY26" fmla="*/ 2504268 h 5327649"/>
              <a:gd name="connsiteX27" fmla="*/ 7348206 w 7559673"/>
              <a:gd name="connsiteY27" fmla="*/ 2778069 h 5327649"/>
              <a:gd name="connsiteX28" fmla="*/ 7416658 w 7559673"/>
              <a:gd name="connsiteY28" fmla="*/ 2846521 h 5327649"/>
              <a:gd name="connsiteX29" fmla="*/ 7559673 w 7559673"/>
              <a:gd name="connsiteY29" fmla="*/ 2846521 h 5327649"/>
              <a:gd name="connsiteX30" fmla="*/ 7559673 w 7559673"/>
              <a:gd name="connsiteY30" fmla="*/ 2991172 h 5327649"/>
              <a:gd name="connsiteX31" fmla="*/ 7416658 w 7559673"/>
              <a:gd name="connsiteY31" fmla="*/ 2991172 h 5327649"/>
              <a:gd name="connsiteX32" fmla="*/ 7348206 w 7559673"/>
              <a:gd name="connsiteY32" fmla="*/ 3059624 h 5327649"/>
              <a:gd name="connsiteX33" fmla="*/ 7348206 w 7559673"/>
              <a:gd name="connsiteY33" fmla="*/ 3333425 h 5327649"/>
              <a:gd name="connsiteX34" fmla="*/ 7416658 w 7559673"/>
              <a:gd name="connsiteY34" fmla="*/ 3401877 h 5327649"/>
              <a:gd name="connsiteX35" fmla="*/ 7559673 w 7559673"/>
              <a:gd name="connsiteY35" fmla="*/ 3401877 h 5327649"/>
              <a:gd name="connsiteX36" fmla="*/ 7559673 w 7559673"/>
              <a:gd name="connsiteY36" fmla="*/ 3546525 h 5327649"/>
              <a:gd name="connsiteX37" fmla="*/ 7416658 w 7559673"/>
              <a:gd name="connsiteY37" fmla="*/ 3546525 h 5327649"/>
              <a:gd name="connsiteX38" fmla="*/ 7348206 w 7559673"/>
              <a:gd name="connsiteY38" fmla="*/ 3614977 h 5327649"/>
              <a:gd name="connsiteX39" fmla="*/ 7348206 w 7559673"/>
              <a:gd name="connsiteY39" fmla="*/ 3888778 h 5327649"/>
              <a:gd name="connsiteX40" fmla="*/ 7416658 w 7559673"/>
              <a:gd name="connsiteY40" fmla="*/ 3957230 h 5327649"/>
              <a:gd name="connsiteX41" fmla="*/ 7559673 w 7559673"/>
              <a:gd name="connsiteY41" fmla="*/ 3957230 h 5327649"/>
              <a:gd name="connsiteX42" fmla="*/ 7559673 w 7559673"/>
              <a:gd name="connsiteY42" fmla="*/ 4101878 h 5327649"/>
              <a:gd name="connsiteX43" fmla="*/ 7416657 w 7559673"/>
              <a:gd name="connsiteY43" fmla="*/ 4101878 h 5327649"/>
              <a:gd name="connsiteX44" fmla="*/ 7348205 w 7559673"/>
              <a:gd name="connsiteY44" fmla="*/ 4170330 h 5327649"/>
              <a:gd name="connsiteX45" fmla="*/ 7348205 w 7559673"/>
              <a:gd name="connsiteY45" fmla="*/ 4444131 h 5327649"/>
              <a:gd name="connsiteX46" fmla="*/ 7416657 w 7559673"/>
              <a:gd name="connsiteY46" fmla="*/ 4512583 h 5327649"/>
              <a:gd name="connsiteX47" fmla="*/ 7559673 w 7559673"/>
              <a:gd name="connsiteY47" fmla="*/ 4512583 h 5327649"/>
              <a:gd name="connsiteX48" fmla="*/ 7559673 w 7559673"/>
              <a:gd name="connsiteY48" fmla="*/ 5327649 h 5327649"/>
              <a:gd name="connsiteX49" fmla="*/ 0 w 7559673"/>
              <a:gd name="connsiteY49" fmla="*/ 5327649 h 5327649"/>
              <a:gd name="connsiteX50" fmla="*/ 0 w 7559673"/>
              <a:gd name="connsiteY50" fmla="*/ 4512590 h 5327649"/>
              <a:gd name="connsiteX51" fmla="*/ 142826 w 7559673"/>
              <a:gd name="connsiteY51" fmla="*/ 4512590 h 5327649"/>
              <a:gd name="connsiteX52" fmla="*/ 211278 w 7559673"/>
              <a:gd name="connsiteY52" fmla="*/ 4444138 h 5327649"/>
              <a:gd name="connsiteX53" fmla="*/ 211278 w 7559673"/>
              <a:gd name="connsiteY53" fmla="*/ 4170337 h 5327649"/>
              <a:gd name="connsiteX54" fmla="*/ 142826 w 7559673"/>
              <a:gd name="connsiteY54" fmla="*/ 4101885 h 5327649"/>
              <a:gd name="connsiteX55" fmla="*/ 0 w 7559673"/>
              <a:gd name="connsiteY55" fmla="*/ 4101885 h 5327649"/>
              <a:gd name="connsiteX56" fmla="*/ 0 w 7559673"/>
              <a:gd name="connsiteY56" fmla="*/ 3957234 h 5327649"/>
              <a:gd name="connsiteX57" fmla="*/ 136899 w 7559673"/>
              <a:gd name="connsiteY57" fmla="*/ 3957234 h 5327649"/>
              <a:gd name="connsiteX58" fmla="*/ 205351 w 7559673"/>
              <a:gd name="connsiteY58" fmla="*/ 3888782 h 5327649"/>
              <a:gd name="connsiteX59" fmla="*/ 205351 w 7559673"/>
              <a:gd name="connsiteY59" fmla="*/ 3614981 h 5327649"/>
              <a:gd name="connsiteX60" fmla="*/ 136899 w 7559673"/>
              <a:gd name="connsiteY60" fmla="*/ 3546529 h 5327649"/>
              <a:gd name="connsiteX61" fmla="*/ 0 w 7559673"/>
              <a:gd name="connsiteY61" fmla="*/ 3546529 h 5327649"/>
              <a:gd name="connsiteX62" fmla="*/ 0 w 7559673"/>
              <a:gd name="connsiteY62" fmla="*/ 3401878 h 5327649"/>
              <a:gd name="connsiteX63" fmla="*/ 142274 w 7559673"/>
              <a:gd name="connsiteY63" fmla="*/ 3401878 h 5327649"/>
              <a:gd name="connsiteX64" fmla="*/ 210726 w 7559673"/>
              <a:gd name="connsiteY64" fmla="*/ 3333426 h 5327649"/>
              <a:gd name="connsiteX65" fmla="*/ 210726 w 7559673"/>
              <a:gd name="connsiteY65" fmla="*/ 3059625 h 5327649"/>
              <a:gd name="connsiteX66" fmla="*/ 142274 w 7559673"/>
              <a:gd name="connsiteY66" fmla="*/ 2991173 h 5327649"/>
              <a:gd name="connsiteX67" fmla="*/ 0 w 7559673"/>
              <a:gd name="connsiteY67" fmla="*/ 2991173 h 5327649"/>
              <a:gd name="connsiteX68" fmla="*/ 0 w 7559673"/>
              <a:gd name="connsiteY68" fmla="*/ 2846522 h 5327649"/>
              <a:gd name="connsiteX69" fmla="*/ 114176 w 7559673"/>
              <a:gd name="connsiteY69" fmla="*/ 2846522 h 5327649"/>
              <a:gd name="connsiteX70" fmla="*/ 182628 w 7559673"/>
              <a:gd name="connsiteY70" fmla="*/ 2778070 h 5327649"/>
              <a:gd name="connsiteX71" fmla="*/ 182628 w 7559673"/>
              <a:gd name="connsiteY71" fmla="*/ 2504269 h 5327649"/>
              <a:gd name="connsiteX72" fmla="*/ 114176 w 7559673"/>
              <a:gd name="connsiteY72" fmla="*/ 2435817 h 5327649"/>
              <a:gd name="connsiteX73" fmla="*/ 0 w 7559673"/>
              <a:gd name="connsiteY73" fmla="*/ 2435817 h 5327649"/>
              <a:gd name="connsiteX74" fmla="*/ 0 w 7559673"/>
              <a:gd name="connsiteY74" fmla="*/ 2291166 h 5327649"/>
              <a:gd name="connsiteX75" fmla="*/ 136899 w 7559673"/>
              <a:gd name="connsiteY75" fmla="*/ 2291166 h 5327649"/>
              <a:gd name="connsiteX76" fmla="*/ 205351 w 7559673"/>
              <a:gd name="connsiteY76" fmla="*/ 2222714 h 5327649"/>
              <a:gd name="connsiteX77" fmla="*/ 205351 w 7559673"/>
              <a:gd name="connsiteY77" fmla="*/ 1948914 h 5327649"/>
              <a:gd name="connsiteX78" fmla="*/ 136899 w 7559673"/>
              <a:gd name="connsiteY78" fmla="*/ 1880462 h 5327649"/>
              <a:gd name="connsiteX79" fmla="*/ 0 w 7559673"/>
              <a:gd name="connsiteY79" fmla="*/ 1880462 h 5327649"/>
              <a:gd name="connsiteX80" fmla="*/ 0 w 7559673"/>
              <a:gd name="connsiteY80" fmla="*/ 1735804 h 5327649"/>
              <a:gd name="connsiteX81" fmla="*/ 156160 w 7559673"/>
              <a:gd name="connsiteY81" fmla="*/ 1735804 h 5327649"/>
              <a:gd name="connsiteX82" fmla="*/ 224611 w 7559673"/>
              <a:gd name="connsiteY82" fmla="*/ 1667352 h 5327649"/>
              <a:gd name="connsiteX83" fmla="*/ 224611 w 7559673"/>
              <a:gd name="connsiteY83" fmla="*/ 1393551 h 5327649"/>
              <a:gd name="connsiteX84" fmla="*/ 156160 w 7559673"/>
              <a:gd name="connsiteY84" fmla="*/ 1325099 h 5327649"/>
              <a:gd name="connsiteX85" fmla="*/ 0 w 7559673"/>
              <a:gd name="connsiteY85" fmla="*/ 1325099 h 5327649"/>
              <a:gd name="connsiteX86" fmla="*/ 0 w 7559673"/>
              <a:gd name="connsiteY86" fmla="*/ 1180455 h 5327649"/>
              <a:gd name="connsiteX87" fmla="*/ 136900 w 7559673"/>
              <a:gd name="connsiteY87" fmla="*/ 1180455 h 5327649"/>
              <a:gd name="connsiteX88" fmla="*/ 205352 w 7559673"/>
              <a:gd name="connsiteY88" fmla="*/ 1112003 h 5327649"/>
              <a:gd name="connsiteX89" fmla="*/ 205352 w 7559673"/>
              <a:gd name="connsiteY89" fmla="*/ 838202 h 5327649"/>
              <a:gd name="connsiteX90" fmla="*/ 136900 w 7559673"/>
              <a:gd name="connsiteY90" fmla="*/ 769750 h 5327649"/>
              <a:gd name="connsiteX91" fmla="*/ 0 w 7559673"/>
              <a:gd name="connsiteY91" fmla="*/ 769750 h 532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7559673" h="5327649">
                <a:moveTo>
                  <a:pt x="654576" y="629685"/>
                </a:moveTo>
                <a:lnTo>
                  <a:pt x="654576" y="4621976"/>
                </a:lnTo>
                <a:lnTo>
                  <a:pt x="6981062" y="4621976"/>
                </a:lnTo>
                <a:lnTo>
                  <a:pt x="6981062" y="629685"/>
                </a:lnTo>
                <a:close/>
                <a:moveTo>
                  <a:pt x="0" y="0"/>
                </a:moveTo>
                <a:lnTo>
                  <a:pt x="7559673" y="0"/>
                </a:lnTo>
                <a:lnTo>
                  <a:pt x="7559673" y="769745"/>
                </a:lnTo>
                <a:lnTo>
                  <a:pt x="7416658" y="769745"/>
                </a:lnTo>
                <a:cubicBezTo>
                  <a:pt x="7378853" y="769745"/>
                  <a:pt x="7348206" y="800392"/>
                  <a:pt x="7348206" y="838198"/>
                </a:cubicBezTo>
                <a:lnTo>
                  <a:pt x="7348206" y="1111998"/>
                </a:lnTo>
                <a:cubicBezTo>
                  <a:pt x="7348206" y="1149804"/>
                  <a:pt x="7378853" y="1180451"/>
                  <a:pt x="7416658" y="1180451"/>
                </a:cubicBezTo>
                <a:lnTo>
                  <a:pt x="7559673" y="1180451"/>
                </a:lnTo>
                <a:lnTo>
                  <a:pt x="7559673" y="1325099"/>
                </a:lnTo>
                <a:lnTo>
                  <a:pt x="7416658" y="1325099"/>
                </a:lnTo>
                <a:cubicBezTo>
                  <a:pt x="7378853" y="1325099"/>
                  <a:pt x="7348206" y="1355746"/>
                  <a:pt x="7348206" y="1393552"/>
                </a:cubicBezTo>
                <a:lnTo>
                  <a:pt x="7348206" y="1667353"/>
                </a:lnTo>
                <a:cubicBezTo>
                  <a:pt x="7348206" y="1705158"/>
                  <a:pt x="7378853" y="1735805"/>
                  <a:pt x="7416658" y="1735805"/>
                </a:cubicBezTo>
                <a:lnTo>
                  <a:pt x="7559673" y="1735805"/>
                </a:lnTo>
                <a:lnTo>
                  <a:pt x="7559673" y="1880459"/>
                </a:lnTo>
                <a:lnTo>
                  <a:pt x="7416846" y="1880459"/>
                </a:lnTo>
                <a:cubicBezTo>
                  <a:pt x="7379041" y="1880459"/>
                  <a:pt x="7348394" y="1911107"/>
                  <a:pt x="7348394" y="1948912"/>
                </a:cubicBezTo>
                <a:lnTo>
                  <a:pt x="7348394" y="2222712"/>
                </a:lnTo>
                <a:cubicBezTo>
                  <a:pt x="7348394" y="2260517"/>
                  <a:pt x="7379041" y="2291164"/>
                  <a:pt x="7416846" y="2291164"/>
                </a:cubicBezTo>
                <a:lnTo>
                  <a:pt x="7559673" y="2291164"/>
                </a:lnTo>
                <a:lnTo>
                  <a:pt x="7559673" y="2435816"/>
                </a:lnTo>
                <a:lnTo>
                  <a:pt x="7416658" y="2435816"/>
                </a:lnTo>
                <a:cubicBezTo>
                  <a:pt x="7378853" y="2435816"/>
                  <a:pt x="7348206" y="2466463"/>
                  <a:pt x="7348206" y="2504268"/>
                </a:cubicBezTo>
                <a:lnTo>
                  <a:pt x="7348206" y="2778069"/>
                </a:lnTo>
                <a:cubicBezTo>
                  <a:pt x="7348206" y="2815874"/>
                  <a:pt x="7378853" y="2846521"/>
                  <a:pt x="7416658" y="2846521"/>
                </a:cubicBezTo>
                <a:lnTo>
                  <a:pt x="7559673" y="2846521"/>
                </a:lnTo>
                <a:lnTo>
                  <a:pt x="7559673" y="2991172"/>
                </a:lnTo>
                <a:lnTo>
                  <a:pt x="7416658" y="2991172"/>
                </a:lnTo>
                <a:cubicBezTo>
                  <a:pt x="7378853" y="2991172"/>
                  <a:pt x="7348206" y="3021819"/>
                  <a:pt x="7348206" y="3059624"/>
                </a:cubicBezTo>
                <a:lnTo>
                  <a:pt x="7348206" y="3333425"/>
                </a:lnTo>
                <a:cubicBezTo>
                  <a:pt x="7348206" y="3371230"/>
                  <a:pt x="7378853" y="3401877"/>
                  <a:pt x="7416658" y="3401877"/>
                </a:cubicBezTo>
                <a:lnTo>
                  <a:pt x="7559673" y="3401877"/>
                </a:lnTo>
                <a:lnTo>
                  <a:pt x="7559673" y="3546525"/>
                </a:lnTo>
                <a:lnTo>
                  <a:pt x="7416658" y="3546525"/>
                </a:lnTo>
                <a:cubicBezTo>
                  <a:pt x="7378853" y="3546525"/>
                  <a:pt x="7348206" y="3577172"/>
                  <a:pt x="7348206" y="3614977"/>
                </a:cubicBezTo>
                <a:lnTo>
                  <a:pt x="7348206" y="3888778"/>
                </a:lnTo>
                <a:cubicBezTo>
                  <a:pt x="7348206" y="3926583"/>
                  <a:pt x="7378853" y="3957230"/>
                  <a:pt x="7416658" y="3957230"/>
                </a:cubicBezTo>
                <a:lnTo>
                  <a:pt x="7559673" y="3957230"/>
                </a:lnTo>
                <a:lnTo>
                  <a:pt x="7559673" y="4101878"/>
                </a:lnTo>
                <a:lnTo>
                  <a:pt x="7416657" y="4101878"/>
                </a:lnTo>
                <a:cubicBezTo>
                  <a:pt x="7378852" y="4101878"/>
                  <a:pt x="7348205" y="4132525"/>
                  <a:pt x="7348205" y="4170330"/>
                </a:cubicBezTo>
                <a:lnTo>
                  <a:pt x="7348205" y="4444131"/>
                </a:lnTo>
                <a:cubicBezTo>
                  <a:pt x="7348205" y="4481936"/>
                  <a:pt x="7378852" y="4512583"/>
                  <a:pt x="7416657" y="4512583"/>
                </a:cubicBezTo>
                <a:lnTo>
                  <a:pt x="7559673" y="4512583"/>
                </a:lnTo>
                <a:lnTo>
                  <a:pt x="7559673" y="5327649"/>
                </a:lnTo>
                <a:lnTo>
                  <a:pt x="0" y="5327649"/>
                </a:lnTo>
                <a:lnTo>
                  <a:pt x="0" y="4512590"/>
                </a:lnTo>
                <a:lnTo>
                  <a:pt x="142826" y="4512590"/>
                </a:lnTo>
                <a:cubicBezTo>
                  <a:pt x="180631" y="4512590"/>
                  <a:pt x="211278" y="4481943"/>
                  <a:pt x="211278" y="4444138"/>
                </a:cubicBezTo>
                <a:lnTo>
                  <a:pt x="211278" y="4170337"/>
                </a:lnTo>
                <a:cubicBezTo>
                  <a:pt x="211278" y="4132532"/>
                  <a:pt x="180631" y="4101885"/>
                  <a:pt x="142826" y="4101885"/>
                </a:cubicBezTo>
                <a:lnTo>
                  <a:pt x="0" y="4101885"/>
                </a:lnTo>
                <a:lnTo>
                  <a:pt x="0" y="3957234"/>
                </a:lnTo>
                <a:lnTo>
                  <a:pt x="136899" y="3957234"/>
                </a:lnTo>
                <a:cubicBezTo>
                  <a:pt x="174704" y="3957234"/>
                  <a:pt x="205351" y="3926587"/>
                  <a:pt x="205351" y="3888782"/>
                </a:cubicBezTo>
                <a:lnTo>
                  <a:pt x="205351" y="3614981"/>
                </a:lnTo>
                <a:cubicBezTo>
                  <a:pt x="205351" y="3577176"/>
                  <a:pt x="174704" y="3546529"/>
                  <a:pt x="136899" y="3546529"/>
                </a:cubicBezTo>
                <a:lnTo>
                  <a:pt x="0" y="3546529"/>
                </a:lnTo>
                <a:lnTo>
                  <a:pt x="0" y="3401878"/>
                </a:lnTo>
                <a:lnTo>
                  <a:pt x="142274" y="3401878"/>
                </a:lnTo>
                <a:cubicBezTo>
                  <a:pt x="180079" y="3401878"/>
                  <a:pt x="210726" y="3371231"/>
                  <a:pt x="210726" y="3333426"/>
                </a:cubicBezTo>
                <a:lnTo>
                  <a:pt x="210726" y="3059625"/>
                </a:lnTo>
                <a:cubicBezTo>
                  <a:pt x="210726" y="3021820"/>
                  <a:pt x="180079" y="2991173"/>
                  <a:pt x="142274" y="2991173"/>
                </a:cubicBezTo>
                <a:lnTo>
                  <a:pt x="0" y="2991173"/>
                </a:lnTo>
                <a:lnTo>
                  <a:pt x="0" y="2846522"/>
                </a:lnTo>
                <a:lnTo>
                  <a:pt x="114176" y="2846522"/>
                </a:lnTo>
                <a:cubicBezTo>
                  <a:pt x="151981" y="2846522"/>
                  <a:pt x="182628" y="2815875"/>
                  <a:pt x="182628" y="2778070"/>
                </a:cubicBezTo>
                <a:lnTo>
                  <a:pt x="182628" y="2504269"/>
                </a:lnTo>
                <a:cubicBezTo>
                  <a:pt x="182628" y="2466464"/>
                  <a:pt x="151981" y="2435817"/>
                  <a:pt x="114176" y="2435817"/>
                </a:cubicBezTo>
                <a:lnTo>
                  <a:pt x="0" y="2435817"/>
                </a:lnTo>
                <a:lnTo>
                  <a:pt x="0" y="2291166"/>
                </a:lnTo>
                <a:lnTo>
                  <a:pt x="136899" y="2291166"/>
                </a:lnTo>
                <a:cubicBezTo>
                  <a:pt x="174704" y="2291166"/>
                  <a:pt x="205351" y="2260519"/>
                  <a:pt x="205351" y="2222714"/>
                </a:cubicBezTo>
                <a:lnTo>
                  <a:pt x="205351" y="1948914"/>
                </a:lnTo>
                <a:cubicBezTo>
                  <a:pt x="205351" y="1911109"/>
                  <a:pt x="174704" y="1880462"/>
                  <a:pt x="136899" y="1880462"/>
                </a:cubicBezTo>
                <a:lnTo>
                  <a:pt x="0" y="1880462"/>
                </a:lnTo>
                <a:lnTo>
                  <a:pt x="0" y="1735804"/>
                </a:lnTo>
                <a:lnTo>
                  <a:pt x="156160" y="1735804"/>
                </a:lnTo>
                <a:cubicBezTo>
                  <a:pt x="193965" y="1735804"/>
                  <a:pt x="224611" y="1705157"/>
                  <a:pt x="224611" y="1667352"/>
                </a:cubicBezTo>
                <a:lnTo>
                  <a:pt x="224611" y="1393551"/>
                </a:lnTo>
                <a:cubicBezTo>
                  <a:pt x="224611" y="1355746"/>
                  <a:pt x="193965" y="1325099"/>
                  <a:pt x="156160" y="1325099"/>
                </a:cubicBezTo>
                <a:lnTo>
                  <a:pt x="0" y="1325099"/>
                </a:lnTo>
                <a:lnTo>
                  <a:pt x="0" y="1180455"/>
                </a:lnTo>
                <a:lnTo>
                  <a:pt x="136900" y="1180455"/>
                </a:lnTo>
                <a:cubicBezTo>
                  <a:pt x="174704" y="1180455"/>
                  <a:pt x="205352" y="1149808"/>
                  <a:pt x="205352" y="1112003"/>
                </a:cubicBezTo>
                <a:lnTo>
                  <a:pt x="205352" y="838202"/>
                </a:lnTo>
                <a:cubicBezTo>
                  <a:pt x="205352" y="800397"/>
                  <a:pt x="174704" y="769750"/>
                  <a:pt x="136900" y="769750"/>
                </a:cubicBezTo>
                <a:lnTo>
                  <a:pt x="0" y="769750"/>
                </a:lnTo>
                <a:close/>
              </a:path>
            </a:pathLst>
          </a:cu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NL" dirty="0"/>
          </a:p>
        </p:txBody>
      </p:sp>
      <p:sp>
        <p:nvSpPr>
          <p:cNvPr id="11" name="Text Placeholder 2">
            <a:extLst>
              <a:ext uri="{FF2B5EF4-FFF2-40B4-BE49-F238E27FC236}">
                <a16:creationId xmlns:a16="http://schemas.microsoft.com/office/drawing/2014/main" id="{7E571DE1-09DF-BB49-AED6-35787B42BCB0}"/>
              </a:ext>
            </a:extLst>
          </p:cNvPr>
          <p:cNvSpPr txBox="1">
            <a:spLocks/>
          </p:cNvSpPr>
          <p:nvPr/>
        </p:nvSpPr>
        <p:spPr>
          <a:xfrm>
            <a:off x="1053974" y="3084179"/>
            <a:ext cx="5489349" cy="837778"/>
          </a:xfrm>
          <a:prstGeom prst="rect">
            <a:avLst/>
          </a:prstGeom>
        </p:spPr>
        <p:txBody>
          <a:bodyPr vert="horz" lIns="91440" tIns="45720" rIns="91440" bIns="45720" rtlCol="0">
            <a:noAutofit/>
          </a:bodyPr>
          <a:lst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a:lstStyle>
          <a:p>
            <a:pPr marL="0" indent="0" algn="ctr">
              <a:buFont typeface="Arial" panose="020B0604020202020204" pitchFamily="34" charset="0"/>
              <a:buNone/>
            </a:pPr>
            <a:r>
              <a:rPr lang="en-US" sz="8000" dirty="0">
                <a:latin typeface="Marvel" pitchFamily="2" charset="0"/>
              </a:rPr>
              <a:t>DEVELOPERS</a:t>
            </a:r>
            <a:endParaRPr lang="en-NL" sz="8000">
              <a:latin typeface="Marvel" pitchFamily="2" charset="0"/>
            </a:endParaRPr>
          </a:p>
        </p:txBody>
      </p:sp>
    </p:spTree>
    <p:extLst>
      <p:ext uri="{BB962C8B-B14F-4D97-AF65-F5344CB8AC3E}">
        <p14:creationId xmlns:p14="http://schemas.microsoft.com/office/powerpoint/2010/main" val="340585310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882497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5261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以專業人士的態度對彼此負責、互相問責</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0787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Holding each other accountable as professionals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37454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972350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105079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5261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設置與管理</a:t>
            </a:r>
            <a:endParaRPr lang="en-CA" altLang="zh-TW" sz="5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en-CA" altLang="zh-TW" sz="5400" b="1" dirty="0">
                <a:solidFill>
                  <a:schemeClr val="bg1"/>
                </a:solidFill>
                <a:latin typeface="Noto Sans Mono CJK TC Bold" panose="020B0500000000000000" pitchFamily="34" charset="-128"/>
                <a:ea typeface="Noto Sans Mono CJK TC Bold" panose="020B0500000000000000" pitchFamily="34" charset="-128"/>
              </a:rPr>
              <a:t>Scrum</a:t>
            </a: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 面板</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257778"/>
            <a:ext cx="5792732" cy="1200329"/>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Setting up and managing the Scrum Board</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16468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2099542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545985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67606"/>
            <a:ext cx="6993044" cy="1323439"/>
          </a:xfrm>
          <a:prstGeom prst="rect">
            <a:avLst/>
          </a:prstGeom>
          <a:noFill/>
        </p:spPr>
        <p:txBody>
          <a:bodyPr wrap="square" rtlCol="0">
            <a:spAutoFit/>
          </a:bodyPr>
          <a:lstStyle/>
          <a:p>
            <a:pPr algn="ct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確保所有的 </a:t>
            </a:r>
            <a:r>
              <a:rPr lang="en-CA" altLang="zh-TW" sz="4000" b="1" dirty="0">
                <a:solidFill>
                  <a:schemeClr val="bg1"/>
                </a:solidFill>
                <a:latin typeface="Noto Sans Mono CJK TC Bold" panose="020B0500000000000000" pitchFamily="34" charset="-128"/>
                <a:ea typeface="Noto Sans Mono CJK TC Bold" panose="020B0500000000000000" pitchFamily="34" charset="-128"/>
              </a:rPr>
              <a:t>Scrum </a:t>
            </a: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事件都確實發生，且符合時間限制規定</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2286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Ensuring that all Scrum events take place and are kept within the time-box</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38953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45184210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60585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67606"/>
            <a:ext cx="6993044" cy="1200329"/>
          </a:xfrm>
          <a:prstGeom prst="rect">
            <a:avLst/>
          </a:prstGeom>
          <a:noFill/>
        </p:spPr>
        <p:txBody>
          <a:bodyPr wrap="square" rtlCol="0">
            <a:spAutoFit/>
          </a:bodyPr>
          <a:lstStyle/>
          <a:p>
            <a:pPr algn="ctr"/>
            <a:r>
              <a:rPr lang="zh-TW" altLang="en-US" sz="7200" b="1" dirty="0">
                <a:solidFill>
                  <a:schemeClr val="bg1"/>
                </a:solidFill>
                <a:latin typeface="Noto Sans Mono CJK TC Bold" panose="020B0500000000000000" pitchFamily="34" charset="-128"/>
                <a:ea typeface="Noto Sans Mono CJK TC Bold" panose="020B0500000000000000" pitchFamily="34" charset="-128"/>
              </a:rPr>
              <a:t>管理預算</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22868"/>
            <a:ext cx="5792732" cy="830997"/>
          </a:xfrm>
          <a:prstGeom prst="rect">
            <a:avLst/>
          </a:prstGeom>
          <a:noFill/>
        </p:spPr>
        <p:txBody>
          <a:bodyPr wrap="square" rtlCol="0">
            <a:spAutoFit/>
          </a:bodyPr>
          <a:lstStyle/>
          <a:p>
            <a:pPr algn="ctr"/>
            <a:r>
              <a:rPr lang="en-US" sz="4800" b="1" dirty="0">
                <a:solidFill>
                  <a:schemeClr val="bg1"/>
                </a:solidFill>
                <a:latin typeface="Ubuntu" panose="020B0504030602030204" pitchFamily="34" charset="0"/>
              </a:rPr>
              <a:t>Managing budget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38953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4418242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857657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0764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向利害關係人</a:t>
            </a:r>
            <a:endParaRPr lang="en-CA" altLang="zh-TW" sz="5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展示工作成果</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6290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Presenting the results of their work to stakeholders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32957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69315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315573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831753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07646"/>
            <a:ext cx="6993044" cy="923330"/>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促使阻礙被移除</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62908"/>
            <a:ext cx="5792732" cy="1323439"/>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Causing the removal of impediments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32957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2008820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23092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在 </a:t>
            </a:r>
            <a:r>
              <a:rPr lang="en-US" altLang="zh-TW" sz="4400" b="1" dirty="0">
                <a:solidFill>
                  <a:schemeClr val="bg1"/>
                </a:solidFill>
                <a:latin typeface="Noto Sans Mono CJK TC Bold" panose="020B0500000000000000" pitchFamily="34" charset="-128"/>
                <a:ea typeface="Noto Sans Mono CJK TC Bold" panose="020B0500000000000000" pitchFamily="34" charset="-128"/>
              </a:rPr>
              <a:t>Product Backlog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中，代表了利害關係人的需求</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Representing stakeholders needs in the Product Backlog</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7198036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80754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CA" sz="4400" b="1" dirty="0">
                <a:solidFill>
                  <a:schemeClr val="bg1"/>
                </a:solidFill>
                <a:latin typeface="Noto Sans Mono CJK TC Bold" panose="020B0500000000000000" pitchFamily="34" charset="-128"/>
                <a:ea typeface="Noto Sans Mono CJK TC Bold" panose="020B0500000000000000" pitchFamily="34" charset="-128"/>
              </a:rPr>
              <a:t>協助</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尋找管理 </a:t>
            </a:r>
            <a:r>
              <a:rPr lang="en-US" altLang="zh-TW" sz="4400" b="1" dirty="0">
                <a:solidFill>
                  <a:schemeClr val="bg1"/>
                </a:solidFill>
                <a:latin typeface="Noto Sans Mono CJK TC Bold" panose="020B0500000000000000" pitchFamily="34" charset="-128"/>
                <a:ea typeface="Noto Sans Mono CJK TC Bold" panose="020B0500000000000000" pitchFamily="34" charset="-128"/>
              </a:rPr>
              <a:t>Product Backlog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的方法</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Helping find techniques for Product Backlog Management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9927278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264769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制定適合該產品的</a:t>
            </a:r>
            <a:endParaRPr lang="en-US"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完成之定義</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Creating a Definition of Done appropriate for the product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2398164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524086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制定和明確</a:t>
            </a:r>
            <a:endParaRPr lang="en-CA"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傳達產品願景</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Developing and explicitly communicating the Product Vision</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92608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09B3-61B8-6D43-ACC0-6C9CFF9C7D71}"/>
              </a:ext>
            </a:extLst>
          </p:cNvPr>
          <p:cNvSpPr>
            <a:spLocks noGrp="1"/>
          </p:cNvSpPr>
          <p:nvPr>
            <p:ph type="title"/>
          </p:nvPr>
        </p:nvSpPr>
        <p:spPr>
          <a:xfrm>
            <a:off x="1053974" y="916216"/>
            <a:ext cx="5489349" cy="1496699"/>
          </a:xfrm>
        </p:spPr>
        <p:txBody>
          <a:bodyPr/>
          <a:lstStyle/>
          <a:p>
            <a:r>
              <a:rPr lang="en-US" sz="8000" dirty="0"/>
              <a:t>SCRUM </a:t>
            </a:r>
            <a:r>
              <a:rPr lang="en-US" sz="8000" dirty="0" err="1"/>
              <a:t>團隊</a:t>
            </a:r>
            <a:endParaRPr lang="en-US" sz="8000" dirty="0"/>
          </a:p>
        </p:txBody>
      </p:sp>
      <p:pic>
        <p:nvPicPr>
          <p:cNvPr id="9" name="Picture 8">
            <a:extLst>
              <a:ext uri="{FF2B5EF4-FFF2-40B4-BE49-F238E27FC236}">
                <a16:creationId xmlns:a16="http://schemas.microsoft.com/office/drawing/2014/main" id="{BA239A30-E6E8-E04E-BBB0-5BB5D7829AF0}"/>
              </a:ext>
            </a:extLst>
          </p:cNvPr>
          <p:cNvPicPr>
            <a:picLocks noChangeAspect="1"/>
          </p:cNvPicPr>
          <p:nvPr/>
        </p:nvPicPr>
        <p:blipFill>
          <a:blip r:embed="rId2"/>
          <a:srcRect l="6152" t="4562" b="270"/>
          <a:stretch>
            <a:fillRect/>
          </a:stretch>
        </p:blipFill>
        <p:spPr>
          <a:xfrm>
            <a:off x="685802" y="3460575"/>
            <a:ext cx="1500714" cy="1040480"/>
          </a:xfrm>
          <a:custGeom>
            <a:avLst/>
            <a:gdLst>
              <a:gd name="connsiteX0" fmla="*/ 6621517 w 7094591"/>
              <a:gd name="connsiteY0" fmla="*/ 3957145 h 4918842"/>
              <a:gd name="connsiteX1" fmla="*/ 7094591 w 7094591"/>
              <a:gd name="connsiteY1" fmla="*/ 4299215 h 4918842"/>
              <a:gd name="connsiteX2" fmla="*/ 7094591 w 7094591"/>
              <a:gd name="connsiteY2" fmla="*/ 4329747 h 4918842"/>
              <a:gd name="connsiteX3" fmla="*/ 6607065 w 7094591"/>
              <a:gd name="connsiteY3" fmla="*/ 3967794 h 4918842"/>
              <a:gd name="connsiteX4" fmla="*/ 6692462 w 7094591"/>
              <a:gd name="connsiteY4" fmla="*/ 488731 h 4918842"/>
              <a:gd name="connsiteX5" fmla="*/ 6700345 w 7094591"/>
              <a:gd name="connsiteY5" fmla="*/ 1820918 h 4918842"/>
              <a:gd name="connsiteX6" fmla="*/ 6652924 w 7094591"/>
              <a:gd name="connsiteY6" fmla="*/ 1728539 h 4918842"/>
              <a:gd name="connsiteX7" fmla="*/ 1742089 w 7094591"/>
              <a:gd name="connsiteY7" fmla="*/ 0 h 4918842"/>
              <a:gd name="connsiteX8" fmla="*/ 3239814 w 7094591"/>
              <a:gd name="connsiteY8" fmla="*/ 0 h 4918842"/>
              <a:gd name="connsiteX9" fmla="*/ 4556234 w 7094591"/>
              <a:gd name="connsiteY9" fmla="*/ 149773 h 4918842"/>
              <a:gd name="connsiteX10" fmla="*/ 6093372 w 7094591"/>
              <a:gd name="connsiteY10" fmla="*/ 638504 h 4918842"/>
              <a:gd name="connsiteX11" fmla="*/ 6652924 w 7094591"/>
              <a:gd name="connsiteY11" fmla="*/ 1728539 h 4918842"/>
              <a:gd name="connsiteX12" fmla="*/ 6582103 w 7094591"/>
              <a:gd name="connsiteY12" fmla="*/ 3949262 h 4918842"/>
              <a:gd name="connsiteX13" fmla="*/ 6607065 w 7094591"/>
              <a:gd name="connsiteY13" fmla="*/ 3967794 h 4918842"/>
              <a:gd name="connsiteX14" fmla="*/ 5722883 w 7094591"/>
              <a:gd name="connsiteY14" fmla="*/ 4619297 h 4918842"/>
              <a:gd name="connsiteX15" fmla="*/ 4989786 w 7094591"/>
              <a:gd name="connsiteY15" fmla="*/ 4824249 h 4918842"/>
              <a:gd name="connsiteX16" fmla="*/ 4981903 w 7094591"/>
              <a:gd name="connsiteY16" fmla="*/ 4918842 h 4918842"/>
              <a:gd name="connsiteX17" fmla="*/ 2664372 w 7094591"/>
              <a:gd name="connsiteY17" fmla="*/ 4903076 h 4918842"/>
              <a:gd name="connsiteX18" fmla="*/ 1387365 w 7094591"/>
              <a:gd name="connsiteY18" fmla="*/ 4847897 h 4918842"/>
              <a:gd name="connsiteX19" fmla="*/ 252248 w 7094591"/>
              <a:gd name="connsiteY19" fmla="*/ 3988676 h 4918842"/>
              <a:gd name="connsiteX20" fmla="*/ 0 w 7094591"/>
              <a:gd name="connsiteY20" fmla="*/ 3074276 h 4918842"/>
              <a:gd name="connsiteX21" fmla="*/ 134007 w 7094591"/>
              <a:gd name="connsiteY21" fmla="*/ 1395249 h 4918842"/>
              <a:gd name="connsiteX22" fmla="*/ 709448 w 7094591"/>
              <a:gd name="connsiteY22" fmla="*/ 543911 h 4918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094591" h="4918842">
                <a:moveTo>
                  <a:pt x="6621517" y="3957145"/>
                </a:moveTo>
                <a:lnTo>
                  <a:pt x="7094591" y="4299215"/>
                </a:lnTo>
                <a:lnTo>
                  <a:pt x="7094591" y="4329747"/>
                </a:lnTo>
                <a:lnTo>
                  <a:pt x="6607065" y="3967794"/>
                </a:lnTo>
                <a:close/>
                <a:moveTo>
                  <a:pt x="6692462" y="488731"/>
                </a:moveTo>
                <a:cubicBezTo>
                  <a:pt x="6695090" y="932793"/>
                  <a:pt x="6697717" y="1376856"/>
                  <a:pt x="6700345" y="1820918"/>
                </a:cubicBezTo>
                <a:lnTo>
                  <a:pt x="6652924" y="1728539"/>
                </a:lnTo>
                <a:close/>
                <a:moveTo>
                  <a:pt x="1742089" y="0"/>
                </a:moveTo>
                <a:lnTo>
                  <a:pt x="3239814" y="0"/>
                </a:lnTo>
                <a:lnTo>
                  <a:pt x="4556234" y="149773"/>
                </a:lnTo>
                <a:lnTo>
                  <a:pt x="6093372" y="638504"/>
                </a:lnTo>
                <a:lnTo>
                  <a:pt x="6652924" y="1728539"/>
                </a:lnTo>
                <a:lnTo>
                  <a:pt x="6582103" y="3949262"/>
                </a:lnTo>
                <a:lnTo>
                  <a:pt x="6607065" y="3967794"/>
                </a:lnTo>
                <a:lnTo>
                  <a:pt x="5722883" y="4619297"/>
                </a:lnTo>
                <a:lnTo>
                  <a:pt x="4989786" y="4824249"/>
                </a:lnTo>
                <a:lnTo>
                  <a:pt x="4981903" y="4918842"/>
                </a:lnTo>
                <a:lnTo>
                  <a:pt x="2664372" y="4903076"/>
                </a:lnTo>
                <a:lnTo>
                  <a:pt x="1387365" y="4847897"/>
                </a:lnTo>
                <a:lnTo>
                  <a:pt x="252248" y="3988676"/>
                </a:lnTo>
                <a:lnTo>
                  <a:pt x="0" y="3074276"/>
                </a:lnTo>
                <a:lnTo>
                  <a:pt x="134007" y="1395249"/>
                </a:lnTo>
                <a:lnTo>
                  <a:pt x="709448" y="543911"/>
                </a:lnTo>
                <a:close/>
              </a:path>
            </a:pathLst>
          </a:custGeom>
        </p:spPr>
      </p:pic>
      <p:sp>
        <p:nvSpPr>
          <p:cNvPr id="10" name="Text Placeholder 2">
            <a:extLst>
              <a:ext uri="{FF2B5EF4-FFF2-40B4-BE49-F238E27FC236}">
                <a16:creationId xmlns:a16="http://schemas.microsoft.com/office/drawing/2014/main" id="{C7D49670-5716-4B46-BB21-F8DB8476FE5E}"/>
              </a:ext>
            </a:extLst>
          </p:cNvPr>
          <p:cNvSpPr txBox="1">
            <a:spLocks/>
          </p:cNvSpPr>
          <p:nvPr/>
        </p:nvSpPr>
        <p:spPr>
          <a:xfrm>
            <a:off x="1053974" y="3084179"/>
            <a:ext cx="5489349" cy="837778"/>
          </a:xfrm>
          <a:prstGeom prst="rect">
            <a:avLst/>
          </a:prstGeom>
        </p:spPr>
        <p:txBody>
          <a:bodyPr vert="horz" lIns="91440" tIns="45720" rIns="91440" bIns="45720" rtlCol="0">
            <a:noAutofit/>
          </a:bodyPr>
          <a:lst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a:lstStyle>
          <a:p>
            <a:pPr marL="0" indent="0" algn="ctr">
              <a:buFont typeface="Arial" panose="020B0604020202020204" pitchFamily="34" charset="0"/>
              <a:buNone/>
            </a:pPr>
            <a:r>
              <a:rPr lang="en-US" sz="7200" dirty="0">
                <a:latin typeface="Marvel" pitchFamily="2" charset="0"/>
              </a:rPr>
              <a:t>SCRUM TEAM</a:t>
            </a:r>
            <a:endParaRPr lang="en-NL" sz="7200">
              <a:latin typeface="Marvel" pitchFamily="2" charset="0"/>
            </a:endParaRPr>
          </a:p>
        </p:txBody>
      </p:sp>
    </p:spTree>
    <p:extLst>
      <p:ext uri="{BB962C8B-B14F-4D97-AF65-F5344CB8AC3E}">
        <p14:creationId xmlns:p14="http://schemas.microsoft.com/office/powerpoint/2010/main" val="326868077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809472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每天調適他們朝</a:t>
            </a:r>
            <a:endParaRPr lang="en-CA"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en-CA" altLang="zh-TW" sz="4400" b="1" dirty="0">
                <a:solidFill>
                  <a:schemeClr val="bg1"/>
                </a:solidFill>
                <a:latin typeface="Noto Sans Mono CJK TC Bold" panose="020B0500000000000000" pitchFamily="34" charset="-128"/>
                <a:ea typeface="Noto Sans Mono CJK TC Bold" panose="020B0500000000000000" pitchFamily="34" charset="-128"/>
              </a:rPr>
              <a:t>Sprint Goal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前進的計畫</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Adapting their plan each day toward the Sprint Goal</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40840457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508831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107996"/>
          </a:xfrm>
          <a:prstGeom prst="rect">
            <a:avLst/>
          </a:prstGeom>
          <a:noFill/>
        </p:spPr>
        <p:txBody>
          <a:bodyPr wrap="square" rtlCol="0">
            <a:spAutoFit/>
          </a:bodyPr>
          <a:lstStyle/>
          <a:p>
            <a:pPr algn="ct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取消 </a:t>
            </a:r>
            <a:r>
              <a:rPr lang="en-US" altLang="zh-TW" sz="6600" b="1" dirty="0">
                <a:solidFill>
                  <a:schemeClr val="bg1"/>
                </a:solidFill>
                <a:latin typeface="Noto Sans Mono CJK TC Bold" panose="020B0500000000000000" pitchFamily="34" charset="-128"/>
                <a:ea typeface="Noto Sans Mono CJK TC Bold" panose="020B0500000000000000" pitchFamily="34" charset="-128"/>
              </a:rPr>
              <a:t>Sprint</a:t>
            </a:r>
            <a:endParaRPr lang="zh-TW" altLang="en-US" sz="6600" b="1" dirty="0">
              <a:solidFill>
                <a:schemeClr val="bg1"/>
              </a:solidFill>
              <a:latin typeface="Noto Sans Mono CJK TC Bold" panose="020B0500000000000000" pitchFamily="34" charset="-128"/>
              <a:ea typeface="Noto Sans Mono CJK TC Bold" panose="020B0500000000000000" pitchFamily="34" charset="-128"/>
            </a:endParaRPr>
          </a:p>
        </p:txBody>
      </p:sp>
      <p:sp>
        <p:nvSpPr>
          <p:cNvPr id="15" name="TextBox 14">
            <a:extLst>
              <a:ext uri="{FF2B5EF4-FFF2-40B4-BE49-F238E27FC236}">
                <a16:creationId xmlns:a16="http://schemas.microsoft.com/office/drawing/2014/main" id="{2810A0C1-8B54-9640-A95E-874E572C095C}"/>
              </a:ext>
            </a:extLst>
          </p:cNvPr>
          <p:cNvSpPr txBox="1"/>
          <p:nvPr/>
        </p:nvSpPr>
        <p:spPr>
          <a:xfrm>
            <a:off x="608375" y="3357268"/>
            <a:ext cx="5792732" cy="769441"/>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Cancelling the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0111960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632775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1499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107996"/>
          </a:xfrm>
          <a:prstGeom prst="rect">
            <a:avLst/>
          </a:prstGeom>
          <a:noFill/>
        </p:spPr>
        <p:txBody>
          <a:bodyPr wrap="square" rtlCol="0">
            <a:spAutoFit/>
          </a:bodyPr>
          <a:lstStyle/>
          <a:p>
            <a:pPr algn="ct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測量速度</a:t>
            </a:r>
            <a:r>
              <a:rPr lang="en-US" altLang="zh-TW" sz="6600" b="1" dirty="0">
                <a:solidFill>
                  <a:schemeClr val="bg1"/>
                </a:solidFill>
                <a:latin typeface="Noto Sans Mono CJK TC Bold" panose="020B0500000000000000" pitchFamily="34" charset="-128"/>
                <a:ea typeface="Noto Sans Mono CJK TC Bold" panose="020B0500000000000000" pitchFamily="34" charset="-128"/>
              </a:rPr>
              <a:t> </a:t>
            </a:r>
            <a:r>
              <a:rPr lang="en-US" altLang="zh-TW" sz="4800" b="1" dirty="0">
                <a:solidFill>
                  <a:schemeClr val="bg1"/>
                </a:solidFill>
                <a:latin typeface="Noto Sans Mono CJK TC Bold" panose="020B0500000000000000" pitchFamily="34" charset="-128"/>
                <a:ea typeface="Noto Sans Mono CJK TC Bold" panose="020B0500000000000000" pitchFamily="34" charset="-128"/>
              </a:rPr>
              <a:t>(Velocity)</a:t>
            </a:r>
            <a:endParaRPr lang="zh-TW" altLang="en-US" sz="6600" b="1" dirty="0">
              <a:solidFill>
                <a:schemeClr val="bg1"/>
              </a:solidFill>
              <a:latin typeface="Noto Sans Mono CJK TC Bold" panose="020B0500000000000000" pitchFamily="34" charset="-128"/>
              <a:ea typeface="Noto Sans Mono CJK TC Bold" panose="020B0500000000000000" pitchFamily="34" charset="-128"/>
            </a:endParaRPr>
          </a:p>
        </p:txBody>
      </p:sp>
      <p:sp>
        <p:nvSpPr>
          <p:cNvPr id="15" name="TextBox 14">
            <a:extLst>
              <a:ext uri="{FF2B5EF4-FFF2-40B4-BE49-F238E27FC236}">
                <a16:creationId xmlns:a16="http://schemas.microsoft.com/office/drawing/2014/main" id="{2810A0C1-8B54-9640-A95E-874E572C095C}"/>
              </a:ext>
            </a:extLst>
          </p:cNvPr>
          <p:cNvSpPr txBox="1"/>
          <p:nvPr/>
        </p:nvSpPr>
        <p:spPr>
          <a:xfrm>
            <a:off x="608375" y="3403435"/>
            <a:ext cx="5792732" cy="830997"/>
          </a:xfrm>
          <a:prstGeom prst="rect">
            <a:avLst/>
          </a:prstGeom>
          <a:noFill/>
        </p:spPr>
        <p:txBody>
          <a:bodyPr wrap="square" rtlCol="0">
            <a:spAutoFit/>
          </a:bodyPr>
          <a:lstStyle/>
          <a:p>
            <a:pPr algn="ctr"/>
            <a:r>
              <a:rPr lang="en-US" sz="4800" b="1" dirty="0">
                <a:solidFill>
                  <a:schemeClr val="bg1"/>
                </a:solidFill>
                <a:latin typeface="Ubuntu" panose="020B0504030602030204" pitchFamily="34" charset="0"/>
              </a:rPr>
              <a:t>Measuring Velocity</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0869321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83299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107996"/>
          </a:xfrm>
          <a:prstGeom prst="rect">
            <a:avLst/>
          </a:prstGeom>
          <a:noFill/>
        </p:spPr>
        <p:txBody>
          <a:bodyPr wrap="square" rtlCol="0">
            <a:spAutoFit/>
          </a:bodyPr>
          <a:lstStyle/>
          <a:p>
            <a:pPr algn="ct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移除</a:t>
            </a:r>
            <a:r>
              <a:rPr lang="zh-TW" altLang="en-CA" sz="6600" b="1" dirty="0">
                <a:solidFill>
                  <a:schemeClr val="bg1"/>
                </a:solidFill>
                <a:latin typeface="Noto Sans Mono CJK TC Bold" panose="020B0500000000000000" pitchFamily="34" charset="-128"/>
                <a:ea typeface="Noto Sans Mono CJK TC Bold" panose="020B0500000000000000" pitchFamily="34" charset="-128"/>
              </a:rPr>
              <a:t>技術</a:t>
            </a: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債</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08375" y="3403435"/>
            <a:ext cx="5792732" cy="1569660"/>
          </a:xfrm>
          <a:prstGeom prst="rect">
            <a:avLst/>
          </a:prstGeom>
          <a:noFill/>
        </p:spPr>
        <p:txBody>
          <a:bodyPr wrap="square" rtlCol="0">
            <a:spAutoFit/>
          </a:bodyPr>
          <a:lstStyle/>
          <a:p>
            <a:pPr algn="ctr"/>
            <a:r>
              <a:rPr lang="en-US" sz="4800" b="1" dirty="0">
                <a:solidFill>
                  <a:schemeClr val="bg1"/>
                </a:solidFill>
                <a:latin typeface="Ubuntu" panose="020B0504030602030204" pitchFamily="34" charset="0"/>
              </a:rPr>
              <a:t>Removing Technical Debt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12337223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361262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承諾在 </a:t>
            </a:r>
            <a:r>
              <a:rPr lang="en-US" altLang="zh-TW" sz="44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中</a:t>
            </a:r>
            <a:endParaRPr lang="en-CA"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打造可用（有品質）的增量</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Committed to creating any aspect of a usable Increment each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9082767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1369</TotalTime>
  <Words>1335</Words>
  <Application>Microsoft Macintosh PowerPoint</Application>
  <PresentationFormat>Custom</PresentationFormat>
  <Paragraphs>159</Paragraphs>
  <Slides>120</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120</vt:i4>
      </vt:variant>
    </vt:vector>
  </HeadingPairs>
  <TitlesOfParts>
    <vt:vector size="130" baseType="lpstr">
      <vt:lpstr>WLM Carton</vt:lpstr>
      <vt:lpstr>Calibri</vt:lpstr>
      <vt:lpstr>Ubuntu Light</vt:lpstr>
      <vt:lpstr>Noto Sans Mono CJK TC Bold</vt:lpstr>
      <vt:lpstr>Arial</vt:lpstr>
      <vt:lpstr>Ubuntu</vt:lpstr>
      <vt:lpstr>Marvel</vt:lpstr>
      <vt:lpstr>Noto Sans Mono CJK TC Regular</vt:lpstr>
      <vt:lpstr>Calibri Light</vt:lpstr>
      <vt:lpstr>Office Theme</vt:lpstr>
      <vt:lpstr>PowerPoint Presentation</vt:lpstr>
      <vt:lpstr>PowerPoint Presentation</vt:lpstr>
      <vt:lpstr>產品負責人</vt:lpstr>
      <vt:lpstr>PowerPoint Presentation</vt:lpstr>
      <vt:lpstr>SCRUM MASTER</vt:lpstr>
      <vt:lpstr>PowerPoint Presentation</vt:lpstr>
      <vt:lpstr>開發人員</vt:lpstr>
      <vt:lpstr>PowerPoint Presentation</vt:lpstr>
      <vt:lpstr>SCRUM 團隊</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Tony Lee</cp:lastModifiedBy>
  <cp:revision>592</cp:revision>
  <cp:lastPrinted>2020-12-15T18:03:59Z</cp:lastPrinted>
  <dcterms:created xsi:type="dcterms:W3CDTF">2020-03-02T18:23:14Z</dcterms:created>
  <dcterms:modified xsi:type="dcterms:W3CDTF">2022-03-06T04:39:10Z</dcterms:modified>
</cp:coreProperties>
</file>

<file path=docProps/thumbnail.jpeg>
</file>